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20"/>
  </p:notesMasterIdLst>
  <p:sldIdLst>
    <p:sldId id="256" r:id="rId2"/>
    <p:sldId id="257" r:id="rId3"/>
    <p:sldId id="283" r:id="rId4"/>
    <p:sldId id="284" r:id="rId5"/>
    <p:sldId id="287" r:id="rId6"/>
    <p:sldId id="285" r:id="rId7"/>
    <p:sldId id="286" r:id="rId8"/>
    <p:sldId id="288" r:id="rId9"/>
    <p:sldId id="289" r:id="rId10"/>
    <p:sldId id="290" r:id="rId11"/>
    <p:sldId id="291" r:id="rId12"/>
    <p:sldId id="263" r:id="rId13"/>
    <p:sldId id="265" r:id="rId14"/>
    <p:sldId id="278" r:id="rId15"/>
    <p:sldId id="294" r:id="rId16"/>
    <p:sldId id="293" r:id="rId17"/>
    <p:sldId id="292"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lum Ballard" initials="CB" lastIdx="1" clrIdx="0">
    <p:extLst>
      <p:ext uri="{19B8F6BF-5375-455C-9EA6-DF929625EA0E}">
        <p15:presenceInfo xmlns:p15="http://schemas.microsoft.com/office/powerpoint/2012/main" userId="f46a3bf249d3c4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68"/>
    <p:restoredTop sz="93695"/>
  </p:normalViewPr>
  <p:slideViewPr>
    <p:cSldViewPr snapToGrid="0" snapToObjects="1">
      <p:cViewPr>
        <p:scale>
          <a:sx n="139" d="100"/>
          <a:sy n="139" d="100"/>
        </p:scale>
        <p:origin x="336" y="616"/>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078361A-BA3B-5643-B4BB-6D668F961F63}"/>
              </a:ext>
            </a:extLst>
          </p:cNvPr>
          <p:cNvPicPr>
            <a:picLocks noChangeAspect="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20000"/>
                    </a14:imgEffect>
                  </a14:imgLayer>
                </a14:imgProps>
              </a:ext>
            </a:extLst>
          </a:blip>
          <a:srcRect l="14778" t="8695" r="9093"/>
          <a:stretch/>
        </p:blipFill>
        <p:spPr>
          <a:xfrm>
            <a:off x="3619500" y="-10036"/>
            <a:ext cx="8600082" cy="6875615"/>
          </a:xfrm>
          <a:prstGeom prst="rect">
            <a:avLst/>
          </a:prstGeom>
        </p:spPr>
      </p:pic>
      <p:grpSp>
        <p:nvGrpSpPr>
          <p:cNvPr id="24" name="Group 23">
            <a:extLst>
              <a:ext uri="{FF2B5EF4-FFF2-40B4-BE49-F238E27FC236}">
                <a16:creationId xmlns:a16="http://schemas.microsoft.com/office/drawing/2014/main" id="{7351E449-5087-FB47-9B9F-539470A15D6F}"/>
              </a:ext>
            </a:extLst>
          </p:cNvPr>
          <p:cNvGrpSpPr/>
          <p:nvPr userDrawn="1"/>
        </p:nvGrpSpPr>
        <p:grpSpPr>
          <a:xfrm rot="560293">
            <a:off x="4077958" y="-988791"/>
            <a:ext cx="8539772" cy="8468760"/>
            <a:chOff x="4151538" y="-4481"/>
            <a:chExt cx="8064408" cy="6865550"/>
          </a:xfrm>
        </p:grpSpPr>
        <p:sp>
          <p:nvSpPr>
            <p:cNvPr id="25" name="Rectangle 24">
              <a:extLst>
                <a:ext uri="{FF2B5EF4-FFF2-40B4-BE49-F238E27FC236}">
                  <a16:creationId xmlns:a16="http://schemas.microsoft.com/office/drawing/2014/main" id="{C7FBBA79-7E6E-3F48-BB79-5B953A272087}"/>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18DB38-448F-C443-94CA-AE153D432A9D}"/>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0A4ABD-F0C1-CC43-8785-F5CA686AE519}"/>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8A2AFC-0BD0-6D41-A344-2307708CDD7E}"/>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a:off x="2519551" y="-367853"/>
            <a:ext cx="10611862" cy="8189851"/>
            <a:chOff x="2460124" y="-399910"/>
            <a:chExt cx="11412372" cy="8807656"/>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2966836" y="-399910"/>
              <a:ext cx="10905660" cy="8807656"/>
            </a:xfrm>
            <a:prstGeom prst="rect">
              <a:avLst/>
            </a:prstGeom>
          </p:spPr>
        </p:pic>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2460124" y="4826139"/>
              <a:ext cx="2052431"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302299" y="-1101905"/>
              <a:ext cx="1767158" cy="397096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46A650ED-EEC3-D849-BE81-A0E29EEBFC8E}"/>
              </a:ext>
            </a:extLst>
          </p:cNvPr>
          <p:cNvSpPr/>
          <p:nvPr userDrawn="1"/>
        </p:nvSpPr>
        <p:spPr>
          <a:xfrm rot="5400000" flipV="1">
            <a:off x="11072586" y="449214"/>
            <a:ext cx="1643202" cy="6507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Right Triangle 22">
            <a:extLst>
              <a:ext uri="{FF2B5EF4-FFF2-40B4-BE49-F238E27FC236}">
                <a16:creationId xmlns:a16="http://schemas.microsoft.com/office/drawing/2014/main" id="{D31DBC15-67D5-F340-9F71-D16A7113871E}"/>
              </a:ext>
            </a:extLst>
          </p:cNvPr>
          <p:cNvSpPr/>
          <p:nvPr userDrawn="1"/>
        </p:nvSpPr>
        <p:spPr>
          <a:xfrm rot="5400000" flipH="1" flipV="1">
            <a:off x="10880398" y="5571356"/>
            <a:ext cx="956388" cy="177582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40000"/>
                    </a14:imgEffect>
                  </a14:imgLayer>
                </a14:imgProps>
              </a:ext>
            </a:extLst>
          </a:blip>
          <a:srcRect l="9671" r="5567"/>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a:xfrm>
            <a:off x="303611" y="3538311"/>
            <a:ext cx="2800834" cy="1891645"/>
          </a:xfrm>
        </p:spPr>
        <p:txBody>
          <a:bodyPr>
            <a:normAutofit/>
          </a:bodyPr>
          <a:lstStyle/>
          <a:p>
            <a:r>
              <a:rPr lang="en-US" dirty="0"/>
              <a:t>US House Price Trend Analysis</a:t>
            </a:r>
            <a:endParaRPr lang="en-US" dirty="0">
              <a:solidFill>
                <a:schemeClr val="accent5"/>
              </a:solidFill>
            </a:endParaRP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4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D607-E6FF-2540-855A-09896F4DD6D5}"/>
              </a:ext>
            </a:extLst>
          </p:cNvPr>
          <p:cNvSpPr>
            <a:spLocks noGrp="1"/>
          </p:cNvSpPr>
          <p:nvPr>
            <p:ph type="title"/>
          </p:nvPr>
        </p:nvSpPr>
        <p:spPr/>
        <p:txBody>
          <a:bodyPr/>
          <a:lstStyle/>
          <a:p>
            <a:r>
              <a:rPr lang="en-GB" dirty="0"/>
              <a:t>CB91’s recommended regions</a:t>
            </a:r>
          </a:p>
        </p:txBody>
      </p:sp>
      <p:sp>
        <p:nvSpPr>
          <p:cNvPr id="4" name="Slide Number Placeholder 3">
            <a:extLst>
              <a:ext uri="{FF2B5EF4-FFF2-40B4-BE49-F238E27FC236}">
                <a16:creationId xmlns:a16="http://schemas.microsoft.com/office/drawing/2014/main" id="{2DED76A7-C4DC-A84C-8241-42482041D1A3}"/>
              </a:ext>
            </a:extLst>
          </p:cNvPr>
          <p:cNvSpPr>
            <a:spLocks noGrp="1"/>
          </p:cNvSpPr>
          <p:nvPr>
            <p:ph type="sldNum" sz="quarter" idx="12"/>
          </p:nvPr>
        </p:nvSpPr>
        <p:spPr/>
        <p:txBody>
          <a:bodyPr/>
          <a:lstStyle/>
          <a:p>
            <a:fld id="{8E8172A1-F9DC-4C46-BE7C-DD506D7316EF}" type="slidenum">
              <a:rPr lang="en-US" smtClean="0"/>
              <a:pPr/>
              <a:t>9</a:t>
            </a:fld>
            <a:endParaRPr lang="en-US" dirty="0"/>
          </a:p>
        </p:txBody>
      </p:sp>
      <p:sp>
        <p:nvSpPr>
          <p:cNvPr id="21" name="Content Placeholder 1">
            <a:extLst>
              <a:ext uri="{FF2B5EF4-FFF2-40B4-BE49-F238E27FC236}">
                <a16:creationId xmlns:a16="http://schemas.microsoft.com/office/drawing/2014/main" id="{EB55D524-B8AC-8C46-B47B-8E1C7C767032}"/>
              </a:ext>
            </a:extLst>
          </p:cNvPr>
          <p:cNvSpPr>
            <a:spLocks noGrp="1"/>
          </p:cNvSpPr>
          <p:nvPr>
            <p:ph idx="1"/>
          </p:nvPr>
        </p:nvSpPr>
        <p:spPr>
          <a:xfrm>
            <a:off x="1815088" y="1039661"/>
            <a:ext cx="6245543" cy="1938674"/>
          </a:xfrm>
        </p:spPr>
        <p:txBody>
          <a:bodyPr>
            <a:normAutofit/>
          </a:bodyPr>
          <a:lstStyle/>
          <a:p>
            <a:pPr marL="0" indent="0">
              <a:spcBef>
                <a:spcPts val="1800"/>
              </a:spcBef>
              <a:spcAft>
                <a:spcPts val="0"/>
              </a:spcAft>
              <a:buNone/>
            </a:pPr>
            <a:r>
              <a:rPr lang="en-US" sz="2400" dirty="0"/>
              <a:t>CB91 have isolated the 5 regions with the strongest growth potential, but with below average risk, over a 10 year horizon</a:t>
            </a:r>
          </a:p>
        </p:txBody>
      </p:sp>
      <p:grpSp>
        <p:nvGrpSpPr>
          <p:cNvPr id="10" name="Group 9">
            <a:extLst>
              <a:ext uri="{FF2B5EF4-FFF2-40B4-BE49-F238E27FC236}">
                <a16:creationId xmlns:a16="http://schemas.microsoft.com/office/drawing/2014/main" id="{F86FC366-6C93-F843-9D0C-585D066144C6}"/>
              </a:ext>
            </a:extLst>
          </p:cNvPr>
          <p:cNvGrpSpPr/>
          <p:nvPr/>
        </p:nvGrpSpPr>
        <p:grpSpPr>
          <a:xfrm>
            <a:off x="8288797" y="-8467"/>
            <a:ext cx="3903204" cy="6882825"/>
            <a:chOff x="8288797" y="-8467"/>
            <a:chExt cx="3903204" cy="6882825"/>
          </a:xfrm>
        </p:grpSpPr>
        <p:pic>
          <p:nvPicPr>
            <p:cNvPr id="2094" name="Picture 46" descr="image-0">
              <a:extLst>
                <a:ext uri="{FF2B5EF4-FFF2-40B4-BE49-F238E27FC236}">
                  <a16:creationId xmlns:a16="http://schemas.microsoft.com/office/drawing/2014/main" id="{521A7847-1B48-3F40-AFC8-F19DC25877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5960"/>
            <a:stretch/>
          </p:blipFill>
          <p:spPr bwMode="auto">
            <a:xfrm>
              <a:off x="8953707" y="4100425"/>
              <a:ext cx="3238293" cy="1382542"/>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https://www.planopropertymanagement.com/AccountData/150241870/95732512.jpg">
              <a:extLst>
                <a:ext uri="{FF2B5EF4-FFF2-40B4-BE49-F238E27FC236}">
                  <a16:creationId xmlns:a16="http://schemas.microsoft.com/office/drawing/2014/main" id="{1C4B63F8-FD3D-414D-AC79-5B7C566542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49" b="20182"/>
            <a:stretch/>
          </p:blipFill>
          <p:spPr bwMode="auto">
            <a:xfrm>
              <a:off x="8947594" y="2750062"/>
              <a:ext cx="3244407" cy="1357875"/>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s://s27363.pcdn.co/wp-content/uploads/2018/02/One-day-in-Brooklyn-1129x752.jpg.optimal.jpg">
              <a:extLst>
                <a:ext uri="{FF2B5EF4-FFF2-40B4-BE49-F238E27FC236}">
                  <a16:creationId xmlns:a16="http://schemas.microsoft.com/office/drawing/2014/main" id="{59BD7690-3E15-314E-81E9-7017CE6002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92" b="23542"/>
            <a:stretch/>
          </p:blipFill>
          <p:spPr bwMode="auto">
            <a:xfrm>
              <a:off x="8947588" y="1375031"/>
              <a:ext cx="3244411" cy="1378565"/>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https://ap.rdcpix.com/120524463/32dde8b5062a96212c56e381187dcbc0l-m0xd-w1020_h770_q80.jpg">
              <a:extLst>
                <a:ext uri="{FF2B5EF4-FFF2-40B4-BE49-F238E27FC236}">
                  <a16:creationId xmlns:a16="http://schemas.microsoft.com/office/drawing/2014/main" id="{B29BA31C-5A5B-6B46-8712-6C138530B29C}"/>
                </a:ext>
              </a:extLst>
            </p:cNvPr>
            <p:cNvPicPr>
              <a:picLocks noChangeAspect="1" noChangeArrowheads="1"/>
            </p:cNvPicPr>
            <p:nvPr/>
          </p:nvPicPr>
          <p:blipFill rotWithShape="1">
            <a:blip r:embed="rId5">
              <a:extLst>
                <a:ext uri="{BEBA8EAE-BF5A-486C-A8C5-ECC9F3942E4B}">
                  <a14:imgProps xmlns:a14="http://schemas.microsoft.com/office/drawing/2010/main">
                    <a14:imgLayer>
                      <a14:imgEffect>
                        <a14:saturation sat="131000"/>
                      </a14:imgEffect>
                      <a14:imgEffect>
                        <a14:brightnessContrast contrast="5000"/>
                      </a14:imgEffect>
                    </a14:imgLayer>
                  </a14:imgProps>
                </a:ext>
                <a:ext uri="{28A0092B-C50C-407E-A947-70E740481C1C}">
                  <a14:useLocalDpi xmlns:a14="http://schemas.microsoft.com/office/drawing/2010/main" val="0"/>
                </a:ext>
              </a:extLst>
            </a:blip>
            <a:srcRect t="9123" b="14621"/>
            <a:stretch/>
          </p:blipFill>
          <p:spPr bwMode="auto">
            <a:xfrm>
              <a:off x="8947588" y="-8467"/>
              <a:ext cx="3244411" cy="1392188"/>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https://metro.co.uk/wp-content/uploads/2018/04/palo-alto-silicon-valley.jpg?quality=90&amp;strip=all">
              <a:extLst>
                <a:ext uri="{FF2B5EF4-FFF2-40B4-BE49-F238E27FC236}">
                  <a16:creationId xmlns:a16="http://schemas.microsoft.com/office/drawing/2014/main" id="{BEDBB0B1-420D-904A-A95E-35C8B5BD8C70}"/>
                </a:ext>
              </a:extLst>
            </p:cNvPr>
            <p:cNvPicPr>
              <a:picLocks noChangeAspect="1" noChangeArrowheads="1"/>
            </p:cNvPicPr>
            <p:nvPr/>
          </p:nvPicPr>
          <p:blipFill rotWithShape="1">
            <a:blip r:embed="rId6">
              <a:extLst>
                <a:ext uri="{BEBA8EAE-BF5A-486C-A8C5-ECC9F3942E4B}">
                  <a14:imgProps xmlns:a14="http://schemas.microsoft.com/office/drawing/2010/main">
                    <a14:imgLayer>
                      <a14:imgEffect>
                        <a14:saturation sat="120000"/>
                      </a14:imgEffect>
                      <a14:imgEffect>
                        <a14:brightnessContrast contrast="5000"/>
                      </a14:imgEffect>
                    </a14:imgLayer>
                  </a14:imgProps>
                </a:ext>
                <a:ext uri="{28A0092B-C50C-407E-A947-70E740481C1C}">
                  <a14:useLocalDpi xmlns:a14="http://schemas.microsoft.com/office/drawing/2010/main" val="0"/>
                </a:ext>
              </a:extLst>
            </a:blip>
            <a:srcRect b="29207"/>
            <a:stretch/>
          </p:blipFill>
          <p:spPr bwMode="auto">
            <a:xfrm>
              <a:off x="8947588" y="5482968"/>
              <a:ext cx="3244411" cy="137503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37FD7096-494F-414E-A4A9-D78A00F58EFF}"/>
                </a:ext>
              </a:extLst>
            </p:cNvPr>
            <p:cNvSpPr/>
            <p:nvPr/>
          </p:nvSpPr>
          <p:spPr>
            <a:xfrm>
              <a:off x="8288797" y="0"/>
              <a:ext cx="2226803"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74" name="Picture 26">
            <a:extLst>
              <a:ext uri="{FF2B5EF4-FFF2-40B4-BE49-F238E27FC236}">
                <a16:creationId xmlns:a16="http://schemas.microsoft.com/office/drawing/2014/main" id="{A24DCDF5-F5DF-3543-915F-901E5300F8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8905" y="2412756"/>
            <a:ext cx="6635825" cy="4132444"/>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a:extLst>
              <a:ext uri="{FF2B5EF4-FFF2-40B4-BE49-F238E27FC236}">
                <a16:creationId xmlns:a16="http://schemas.microsoft.com/office/drawing/2014/main" id="{B32216D5-954E-FB4A-99F6-34263C4A197D}"/>
              </a:ext>
            </a:extLst>
          </p:cNvPr>
          <p:cNvSpPr/>
          <p:nvPr/>
        </p:nvSpPr>
        <p:spPr>
          <a:xfrm>
            <a:off x="10771632" y="2449332"/>
            <a:ext cx="1367525" cy="248290"/>
          </a:xfrm>
          <a:prstGeom prst="roundRect">
            <a:avLst>
              <a:gd name="adj" fmla="val 50000"/>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Kings County, NY</a:t>
            </a:r>
          </a:p>
        </p:txBody>
      </p:sp>
      <p:sp>
        <p:nvSpPr>
          <p:cNvPr id="43" name="Rounded Rectangle 42">
            <a:extLst>
              <a:ext uri="{FF2B5EF4-FFF2-40B4-BE49-F238E27FC236}">
                <a16:creationId xmlns:a16="http://schemas.microsoft.com/office/drawing/2014/main" id="{5BF58086-3327-BD4E-9A44-B3240B7CB570}"/>
              </a:ext>
            </a:extLst>
          </p:cNvPr>
          <p:cNvSpPr/>
          <p:nvPr/>
        </p:nvSpPr>
        <p:spPr>
          <a:xfrm>
            <a:off x="10771631" y="1082233"/>
            <a:ext cx="1367525" cy="248290"/>
          </a:xfrm>
          <a:prstGeom prst="roundRect">
            <a:avLst>
              <a:gd name="adj" fmla="val 5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Mountain View, CA</a:t>
            </a:r>
          </a:p>
        </p:txBody>
      </p:sp>
      <p:sp>
        <p:nvSpPr>
          <p:cNvPr id="45" name="Rounded Rectangle 44">
            <a:extLst>
              <a:ext uri="{FF2B5EF4-FFF2-40B4-BE49-F238E27FC236}">
                <a16:creationId xmlns:a16="http://schemas.microsoft.com/office/drawing/2014/main" id="{6723CBAD-0090-C644-84E0-1A7A6D7CE0B5}"/>
              </a:ext>
            </a:extLst>
          </p:cNvPr>
          <p:cNvSpPr/>
          <p:nvPr/>
        </p:nvSpPr>
        <p:spPr>
          <a:xfrm>
            <a:off x="10771631" y="5176052"/>
            <a:ext cx="1367525" cy="248290"/>
          </a:xfrm>
          <a:prstGeom prst="roundRect">
            <a:avLst>
              <a:gd name="adj" fmla="val 50000"/>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Los Altos, CA</a:t>
            </a:r>
          </a:p>
        </p:txBody>
      </p:sp>
      <p:sp>
        <p:nvSpPr>
          <p:cNvPr id="46" name="Rounded Rectangle 45">
            <a:extLst>
              <a:ext uri="{FF2B5EF4-FFF2-40B4-BE49-F238E27FC236}">
                <a16:creationId xmlns:a16="http://schemas.microsoft.com/office/drawing/2014/main" id="{0EC7275A-9C99-6A4D-B0B8-7ED51B7FC4F2}"/>
              </a:ext>
            </a:extLst>
          </p:cNvPr>
          <p:cNvSpPr/>
          <p:nvPr/>
        </p:nvSpPr>
        <p:spPr>
          <a:xfrm>
            <a:off x="10771630" y="3790665"/>
            <a:ext cx="1367525" cy="248290"/>
          </a:xfrm>
          <a:prstGeom prst="roundRect">
            <a:avLst>
              <a:gd name="adj" fmla="val 50000"/>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Plano, TX</a:t>
            </a:r>
          </a:p>
        </p:txBody>
      </p:sp>
      <p:sp>
        <p:nvSpPr>
          <p:cNvPr id="49" name="Rounded Rectangle 48">
            <a:extLst>
              <a:ext uri="{FF2B5EF4-FFF2-40B4-BE49-F238E27FC236}">
                <a16:creationId xmlns:a16="http://schemas.microsoft.com/office/drawing/2014/main" id="{5FD891A6-B2A1-CD49-8EA0-605C70AA9615}"/>
              </a:ext>
            </a:extLst>
          </p:cNvPr>
          <p:cNvSpPr/>
          <p:nvPr/>
        </p:nvSpPr>
        <p:spPr>
          <a:xfrm>
            <a:off x="10771630" y="6535814"/>
            <a:ext cx="1367525" cy="248290"/>
          </a:xfrm>
          <a:prstGeom prst="roundRect">
            <a:avLst>
              <a:gd name="adj" fmla="val 50000"/>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i="1" dirty="0">
                <a:solidFill>
                  <a:schemeClr val="bg1"/>
                </a:solidFill>
                <a:latin typeface="Barlow Light" pitchFamily="2" charset="77"/>
              </a:rPr>
              <a:t>Palo Alto, CA</a:t>
            </a:r>
          </a:p>
        </p:txBody>
      </p:sp>
    </p:spTree>
    <p:extLst>
      <p:ext uri="{BB962C8B-B14F-4D97-AF65-F5344CB8AC3E}">
        <p14:creationId xmlns:p14="http://schemas.microsoft.com/office/powerpoint/2010/main" val="1725323847"/>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a:extLst>
              <a:ext uri="{FF2B5EF4-FFF2-40B4-BE49-F238E27FC236}">
                <a16:creationId xmlns:a16="http://schemas.microsoft.com/office/drawing/2014/main" id="{982A4634-BEEC-C34E-AFEE-D7260BF2B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622" y="3805991"/>
            <a:ext cx="5694795" cy="26129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14D607-E6FF-2540-855A-09896F4DD6D5}"/>
              </a:ext>
            </a:extLst>
          </p:cNvPr>
          <p:cNvSpPr>
            <a:spLocks noGrp="1"/>
          </p:cNvSpPr>
          <p:nvPr>
            <p:ph type="title"/>
          </p:nvPr>
        </p:nvSpPr>
        <p:spPr/>
        <p:txBody>
          <a:bodyPr/>
          <a:lstStyle/>
          <a:p>
            <a:r>
              <a:rPr lang="en-GB" dirty="0"/>
              <a:t>CB91’s recommended regions</a:t>
            </a:r>
          </a:p>
        </p:txBody>
      </p:sp>
      <p:sp>
        <p:nvSpPr>
          <p:cNvPr id="4" name="Slide Number Placeholder 3">
            <a:extLst>
              <a:ext uri="{FF2B5EF4-FFF2-40B4-BE49-F238E27FC236}">
                <a16:creationId xmlns:a16="http://schemas.microsoft.com/office/drawing/2014/main" id="{2DED76A7-C4DC-A84C-8241-42482041D1A3}"/>
              </a:ext>
            </a:extLst>
          </p:cNvPr>
          <p:cNvSpPr>
            <a:spLocks noGrp="1"/>
          </p:cNvSpPr>
          <p:nvPr>
            <p:ph type="sldNum" sz="quarter" idx="12"/>
          </p:nvPr>
        </p:nvSpPr>
        <p:spPr/>
        <p:txBody>
          <a:bodyPr/>
          <a:lstStyle/>
          <a:p>
            <a:fld id="{8E8172A1-F9DC-4C46-BE7C-DD506D7316EF}" type="slidenum">
              <a:rPr lang="en-US" smtClean="0"/>
              <a:pPr/>
              <a:t>10</a:t>
            </a:fld>
            <a:endParaRPr lang="en-US" dirty="0"/>
          </a:p>
        </p:txBody>
      </p:sp>
      <p:sp>
        <p:nvSpPr>
          <p:cNvPr id="16" name="Content Placeholder 1">
            <a:extLst>
              <a:ext uri="{FF2B5EF4-FFF2-40B4-BE49-F238E27FC236}">
                <a16:creationId xmlns:a16="http://schemas.microsoft.com/office/drawing/2014/main" id="{C69DD08C-0F36-9B4B-831B-C518FEAC779F}"/>
              </a:ext>
            </a:extLst>
          </p:cNvPr>
          <p:cNvSpPr>
            <a:spLocks noGrp="1"/>
          </p:cNvSpPr>
          <p:nvPr>
            <p:ph idx="1"/>
          </p:nvPr>
        </p:nvSpPr>
        <p:spPr>
          <a:xfrm>
            <a:off x="1815088" y="1039660"/>
            <a:ext cx="3662603" cy="5379319"/>
          </a:xfrm>
        </p:spPr>
        <p:txBody>
          <a:bodyPr>
            <a:normAutofit/>
          </a:bodyPr>
          <a:lstStyle/>
          <a:p>
            <a:pPr>
              <a:spcBef>
                <a:spcPts val="1800"/>
              </a:spcBef>
              <a:spcAft>
                <a:spcPts val="0"/>
              </a:spcAft>
            </a:pPr>
            <a:r>
              <a:rPr lang="en-US" sz="2000" dirty="0"/>
              <a:t>By investing $1m evenly across the 5 recommended regions, CB91 predicts returns of 112% by mid 2028</a:t>
            </a:r>
          </a:p>
          <a:p>
            <a:pPr>
              <a:spcBef>
                <a:spcPts val="1800"/>
              </a:spcBef>
              <a:spcAft>
                <a:spcPts val="0"/>
              </a:spcAft>
            </a:pPr>
            <a:r>
              <a:rPr lang="en-US" sz="2000" dirty="0"/>
              <a:t>We predict with 95% confidence, that the portfolio would be worth between $1.78m and $2.43m</a:t>
            </a:r>
          </a:p>
          <a:p>
            <a:pPr>
              <a:spcBef>
                <a:spcPts val="1800"/>
              </a:spcBef>
              <a:spcAft>
                <a:spcPts val="0"/>
              </a:spcAft>
            </a:pPr>
            <a:r>
              <a:rPr lang="en-US" sz="2000" dirty="0"/>
              <a:t>Note – this is a narrower range than simply investing in the 5 regions with highest forecast growth (which has the potential to </a:t>
            </a:r>
            <a:r>
              <a:rPr lang="en-US" sz="2000" i="1" dirty="0"/>
              <a:t>lose</a:t>
            </a:r>
            <a:r>
              <a:rPr lang="en-US" sz="2000" dirty="0"/>
              <a:t> 86% of its value by 2028)</a:t>
            </a:r>
          </a:p>
        </p:txBody>
      </p:sp>
      <p:pic>
        <p:nvPicPr>
          <p:cNvPr id="3082" name="Picture 10">
            <a:extLst>
              <a:ext uri="{FF2B5EF4-FFF2-40B4-BE49-F238E27FC236}">
                <a16:creationId xmlns:a16="http://schemas.microsoft.com/office/drawing/2014/main" id="{CBFA6DFC-6C96-9343-94C7-44056B6E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913" y="980619"/>
            <a:ext cx="5907505" cy="261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72615"/>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884CC-F54F-A946-91E6-E2A266638CD5}"/>
              </a:ext>
            </a:extLst>
          </p:cNvPr>
          <p:cNvPicPr>
            <a:picLocks noChangeAspect="1"/>
          </p:cNvPicPr>
          <p:nvPr/>
        </p:nvPicPr>
        <p:blipFill rotWithShape="1">
          <a:blip r:embed="rId2"/>
          <a:srcRect l="58031" r="4641"/>
          <a:stretch/>
        </p:blipFill>
        <p:spPr>
          <a:xfrm flipH="1">
            <a:off x="8092734" y="0"/>
            <a:ext cx="4099265" cy="6858000"/>
          </a:xfrm>
          <a:prstGeom prst="rect">
            <a:avLst/>
          </a:prstGeom>
        </p:spPr>
      </p:pic>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11</a:t>
            </a:fld>
            <a:endParaRPr lang="en-US" dirty="0"/>
          </a:p>
        </p:txBody>
      </p:sp>
      <p:sp>
        <p:nvSpPr>
          <p:cNvPr id="10" name="Rectangle 9">
            <a:extLst>
              <a:ext uri="{FF2B5EF4-FFF2-40B4-BE49-F238E27FC236}">
                <a16:creationId xmlns:a16="http://schemas.microsoft.com/office/drawing/2014/main" id="{C0A11E62-65F7-E448-9605-6CA6AFE77E91}"/>
              </a:ext>
            </a:extLst>
          </p:cNvPr>
          <p:cNvSpPr/>
          <p:nvPr/>
        </p:nvSpPr>
        <p:spPr>
          <a:xfrm>
            <a:off x="7914928" y="0"/>
            <a:ext cx="3297901"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401635" cy="5137303"/>
          </a:xfrm>
        </p:spPr>
        <p:txBody>
          <a:bodyPr/>
          <a:lstStyle/>
          <a:p>
            <a:pPr marL="0" indent="0">
              <a:buNone/>
            </a:pPr>
            <a:r>
              <a:rPr lang="en-US" dirty="0"/>
              <a:t>There are further steps we could take to improve the analysis and tune our recommendations. We could:</a:t>
            </a:r>
          </a:p>
          <a:p>
            <a:pPr lvl="1">
              <a:spcBef>
                <a:spcPts val="600"/>
              </a:spcBef>
              <a:buFont typeface="System Font Regular"/>
              <a:buChar char="-"/>
            </a:pPr>
            <a:r>
              <a:rPr lang="en-US" dirty="0">
                <a:solidFill>
                  <a:schemeClr val="accent1"/>
                </a:solidFill>
              </a:rPr>
              <a:t>Investigate the full selection of zip codes, as opposed to just the ‘Growth Group’</a:t>
            </a:r>
          </a:p>
          <a:p>
            <a:pPr lvl="1">
              <a:spcBef>
                <a:spcPts val="600"/>
              </a:spcBef>
              <a:buFont typeface="System Font Regular"/>
              <a:buChar char="-"/>
            </a:pPr>
            <a:r>
              <a:rPr lang="en-US" dirty="0">
                <a:solidFill>
                  <a:schemeClr val="accent1"/>
                </a:solidFill>
              </a:rPr>
              <a:t>Use ‘dynamic modelling’, which would narrow confidence intervals</a:t>
            </a:r>
          </a:p>
          <a:p>
            <a:pPr lvl="1">
              <a:spcBef>
                <a:spcPts val="600"/>
              </a:spcBef>
              <a:buFont typeface="System Font Regular"/>
              <a:buChar char="-"/>
            </a:pPr>
            <a:r>
              <a:rPr lang="en-US" dirty="0">
                <a:solidFill>
                  <a:schemeClr val="accent1"/>
                </a:solidFill>
              </a:rPr>
              <a:t>Create a function that advises how to split investment across regions, depending on the client’s risk appetite</a:t>
            </a:r>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ARIMA model – in more detail</a:t>
            </a:r>
          </a:p>
        </p:txBody>
      </p:sp>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p:txBody>
          <a:bodyPr>
            <a:normAutofit/>
          </a:bodyPr>
          <a:lstStyle/>
          <a:p>
            <a:pPr>
              <a:spcBef>
                <a:spcPts val="1800"/>
              </a:spcBef>
              <a:spcAft>
                <a:spcPts val="0"/>
              </a:spcAft>
            </a:pPr>
            <a:r>
              <a:rPr lang="en-US" sz="1600" dirty="0"/>
              <a:t>ARIMA modelling is a way of forecasting the future values of time series by using previous values.</a:t>
            </a:r>
          </a:p>
          <a:p>
            <a:pPr>
              <a:spcBef>
                <a:spcPts val="1800"/>
              </a:spcBef>
              <a:spcAft>
                <a:spcPts val="0"/>
              </a:spcAft>
            </a:pPr>
            <a:r>
              <a:rPr lang="en-US" sz="1600" dirty="0"/>
              <a:t>There are three key components of an ARIMA model:</a:t>
            </a:r>
            <a:endParaRPr lang="en-US" sz="1400" dirty="0"/>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grpSp>
        <p:nvGrpSpPr>
          <p:cNvPr id="39" name="Group 38">
            <a:extLst>
              <a:ext uri="{FF2B5EF4-FFF2-40B4-BE49-F238E27FC236}">
                <a16:creationId xmlns:a16="http://schemas.microsoft.com/office/drawing/2014/main" id="{981596DE-8260-824B-AC7A-1F72BDC05DE9}"/>
              </a:ext>
            </a:extLst>
          </p:cNvPr>
          <p:cNvGrpSpPr/>
          <p:nvPr/>
        </p:nvGrpSpPr>
        <p:grpSpPr>
          <a:xfrm>
            <a:off x="2476782" y="1639848"/>
            <a:ext cx="4617267" cy="1557197"/>
            <a:chOff x="1924332" y="1658898"/>
            <a:chExt cx="4617267" cy="1557197"/>
          </a:xfrm>
        </p:grpSpPr>
        <p:sp>
          <p:nvSpPr>
            <p:cNvPr id="3" name="TextBox 2">
              <a:extLst>
                <a:ext uri="{FF2B5EF4-FFF2-40B4-BE49-F238E27FC236}">
                  <a16:creationId xmlns:a16="http://schemas.microsoft.com/office/drawing/2014/main" id="{414D2D6E-15E0-304E-BA06-8851E3891294}"/>
                </a:ext>
              </a:extLst>
            </p:cNvPr>
            <p:cNvSpPr txBox="1"/>
            <p:nvPr/>
          </p:nvSpPr>
          <p:spPr>
            <a:xfrm>
              <a:off x="1924332" y="1658898"/>
              <a:ext cx="4617267" cy="1557197"/>
            </a:xfrm>
            <a:prstGeom prst="rect">
              <a:avLst/>
            </a:prstGeom>
            <a:noFill/>
          </p:spPr>
          <p:txBody>
            <a:bodyPr wrap="square" lIns="0" tIns="0" rIns="0" bIns="0" rtlCol="0">
              <a:noAutofit/>
            </a:bodyPr>
            <a:lstStyle/>
            <a:p>
              <a:pPr algn="ctr"/>
              <a:r>
                <a:rPr lang="en-GB" sz="9600" b="1" i="1" dirty="0">
                  <a:solidFill>
                    <a:schemeClr val="accent3"/>
                  </a:solidFill>
                  <a:latin typeface="Barlow SemiBold" pitchFamily="2" charset="77"/>
                </a:rPr>
                <a:t>AR  I  MA</a:t>
              </a:r>
            </a:p>
          </p:txBody>
        </p:sp>
        <p:sp>
          <p:nvSpPr>
            <p:cNvPr id="5" name="Left Brace 4">
              <a:extLst>
                <a:ext uri="{FF2B5EF4-FFF2-40B4-BE49-F238E27FC236}">
                  <a16:creationId xmlns:a16="http://schemas.microsoft.com/office/drawing/2014/main" id="{2CEF41AD-51CC-1F42-959F-DBC50A626952}"/>
                </a:ext>
              </a:extLst>
            </p:cNvPr>
            <p:cNvSpPr/>
            <p:nvPr/>
          </p:nvSpPr>
          <p:spPr>
            <a:xfrm rot="16200000">
              <a:off x="2678822" y="2281597"/>
              <a:ext cx="181069" cy="1568263"/>
            </a:xfrm>
            <a:prstGeom prst="leftBrace">
              <a:avLst>
                <a:gd name="adj1" fmla="val 26393"/>
                <a:gd name="adj2" fmla="val 50000"/>
              </a:avLst>
            </a:prstGeom>
            <a:ln w="25400">
              <a:solidFill>
                <a:schemeClr val="accent3"/>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sp>
          <p:nvSpPr>
            <p:cNvPr id="8" name="Left Brace 7">
              <a:extLst>
                <a:ext uri="{FF2B5EF4-FFF2-40B4-BE49-F238E27FC236}">
                  <a16:creationId xmlns:a16="http://schemas.microsoft.com/office/drawing/2014/main" id="{E8FEB457-CAC6-0B4F-8160-96902C8FCB31}"/>
                </a:ext>
              </a:extLst>
            </p:cNvPr>
            <p:cNvSpPr/>
            <p:nvPr/>
          </p:nvSpPr>
          <p:spPr>
            <a:xfrm rot="16200000">
              <a:off x="4068962" y="2744802"/>
              <a:ext cx="176479" cy="637262"/>
            </a:xfrm>
            <a:prstGeom prst="leftBrace">
              <a:avLst>
                <a:gd name="adj1" fmla="val 26393"/>
                <a:gd name="adj2" fmla="val 50000"/>
              </a:avLst>
            </a:prstGeom>
            <a:ln w="25400">
              <a:solidFill>
                <a:schemeClr val="accent3"/>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sp>
          <p:nvSpPr>
            <p:cNvPr id="9" name="Left Brace 8">
              <a:extLst>
                <a:ext uri="{FF2B5EF4-FFF2-40B4-BE49-F238E27FC236}">
                  <a16:creationId xmlns:a16="http://schemas.microsoft.com/office/drawing/2014/main" id="{F2C00FEF-CDF5-ED41-BBEF-AAE64B5D07BF}"/>
                </a:ext>
              </a:extLst>
            </p:cNvPr>
            <p:cNvSpPr/>
            <p:nvPr/>
          </p:nvSpPr>
          <p:spPr>
            <a:xfrm rot="16200000">
              <a:off x="5484274" y="2277007"/>
              <a:ext cx="181069" cy="1568263"/>
            </a:xfrm>
            <a:prstGeom prst="leftBrace">
              <a:avLst>
                <a:gd name="adj1" fmla="val 26393"/>
                <a:gd name="adj2" fmla="val 50000"/>
              </a:avLst>
            </a:prstGeom>
            <a:ln w="25400">
              <a:solidFill>
                <a:schemeClr val="accent3"/>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grpSp>
      <p:sp>
        <p:nvSpPr>
          <p:cNvPr id="11" name="TextBox 10">
            <a:extLst>
              <a:ext uri="{FF2B5EF4-FFF2-40B4-BE49-F238E27FC236}">
                <a16:creationId xmlns:a16="http://schemas.microsoft.com/office/drawing/2014/main" id="{5D9AB5B8-2FB0-5546-A73C-10221022DFBE}"/>
              </a:ext>
            </a:extLst>
          </p:cNvPr>
          <p:cNvSpPr txBox="1"/>
          <p:nvPr/>
        </p:nvSpPr>
        <p:spPr>
          <a:xfrm>
            <a:off x="1656082" y="3609273"/>
            <a:ext cx="2217908" cy="2362267"/>
          </a:xfrm>
          <a:prstGeom prst="rect">
            <a:avLst/>
          </a:prstGeom>
          <a:noFill/>
        </p:spPr>
        <p:txBody>
          <a:bodyPr wrap="square" rtlCol="0">
            <a:noAutofit/>
          </a:bodyPr>
          <a:lstStyle/>
          <a:p>
            <a:pPr>
              <a:spcAft>
                <a:spcPts val="600"/>
              </a:spcAft>
            </a:pPr>
            <a:r>
              <a:rPr lang="en-GB" sz="1600" b="1" i="1" dirty="0">
                <a:solidFill>
                  <a:schemeClr val="accent3"/>
                </a:solidFill>
                <a:latin typeface="Barlow Light" pitchFamily="2" charset="77"/>
              </a:rPr>
              <a:t>Auto Regression</a:t>
            </a:r>
          </a:p>
          <a:p>
            <a:pPr>
              <a:spcAft>
                <a:spcPts val="600"/>
              </a:spcAft>
            </a:pPr>
            <a:r>
              <a:rPr lang="en-GB" sz="1400" i="1" dirty="0">
                <a:solidFill>
                  <a:schemeClr val="accent6"/>
                </a:solidFill>
                <a:latin typeface="Barlow Light" pitchFamily="2" charset="77"/>
              </a:rPr>
              <a:t>Calculate the next term based on the values of the last </a:t>
            </a:r>
            <a:r>
              <a:rPr lang="en-GB" sz="1400" dirty="0">
                <a:solidFill>
                  <a:schemeClr val="accent6"/>
                </a:solidFill>
                <a:latin typeface="Barlow Light" pitchFamily="2" charset="77"/>
              </a:rPr>
              <a:t>p </a:t>
            </a:r>
            <a:r>
              <a:rPr lang="en-GB" sz="1400" i="1" dirty="0">
                <a:solidFill>
                  <a:schemeClr val="accent6"/>
                </a:solidFill>
                <a:latin typeface="Barlow Light" pitchFamily="2" charset="77"/>
              </a:rPr>
              <a:t>terms, using an individually defined coefficient for each of those terms</a:t>
            </a:r>
            <a:endParaRPr lang="en-GB" sz="1400" dirty="0">
              <a:solidFill>
                <a:schemeClr val="accent6"/>
              </a:solidFill>
              <a:latin typeface="Barlow Light" pitchFamily="2" charset="77"/>
            </a:endParaRPr>
          </a:p>
        </p:txBody>
      </p:sp>
      <p:sp>
        <p:nvSpPr>
          <p:cNvPr id="21" name="Rectangular Callout 20">
            <a:extLst>
              <a:ext uri="{FF2B5EF4-FFF2-40B4-BE49-F238E27FC236}">
                <a16:creationId xmlns:a16="http://schemas.microsoft.com/office/drawing/2014/main" id="{34780141-56D8-C94E-895F-942E0D0A77F7}"/>
              </a:ext>
            </a:extLst>
          </p:cNvPr>
          <p:cNvSpPr/>
          <p:nvPr/>
        </p:nvSpPr>
        <p:spPr>
          <a:xfrm>
            <a:off x="8445499" y="2016059"/>
            <a:ext cx="3018675" cy="3216342"/>
          </a:xfrm>
          <a:prstGeom prst="wedgeRectCallout">
            <a:avLst>
              <a:gd name="adj1" fmla="val -68763"/>
              <a:gd name="adj2" fmla="val -20972"/>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400" dirty="0">
                <a:solidFill>
                  <a:schemeClr val="accent2"/>
                </a:solidFill>
                <a:latin typeface="Barlow" pitchFamily="2" charset="77"/>
              </a:rPr>
              <a:t>An ARIMA model is said to have order (</a:t>
            </a:r>
            <a:r>
              <a:rPr lang="en-GB" sz="1400" dirty="0" err="1">
                <a:solidFill>
                  <a:schemeClr val="accent2"/>
                </a:solidFill>
                <a:latin typeface="Barlow" pitchFamily="2" charset="77"/>
              </a:rPr>
              <a:t>p,d,q</a:t>
            </a:r>
            <a:r>
              <a:rPr lang="en-GB" sz="1400" dirty="0">
                <a:solidFill>
                  <a:schemeClr val="accent2"/>
                </a:solidFill>
                <a:latin typeface="Barlow" pitchFamily="2" charset="77"/>
              </a:rPr>
              <a:t>)</a:t>
            </a:r>
          </a:p>
        </p:txBody>
      </p:sp>
      <p:cxnSp>
        <p:nvCxnSpPr>
          <p:cNvPr id="25" name="Elbow Connector 24">
            <a:extLst>
              <a:ext uri="{FF2B5EF4-FFF2-40B4-BE49-F238E27FC236}">
                <a16:creationId xmlns:a16="http://schemas.microsoft.com/office/drawing/2014/main" id="{2AE2E75D-2EF4-F446-91DB-D9A7B5B77632}"/>
              </a:ext>
            </a:extLst>
          </p:cNvPr>
          <p:cNvCxnSpPr>
            <a:cxnSpLocks/>
            <a:stCxn id="8" idx="1"/>
            <a:endCxn id="26" idx="0"/>
          </p:cNvCxnSpPr>
          <p:nvPr/>
        </p:nvCxnSpPr>
        <p:spPr>
          <a:xfrm rot="16200000" flipH="1">
            <a:off x="4644330" y="3197945"/>
            <a:ext cx="476650" cy="346006"/>
          </a:xfrm>
          <a:prstGeom prst="bentConnector3">
            <a:avLst>
              <a:gd name="adj1" fmla="val 50000"/>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2B2BB96-575C-0247-9318-98BCF8514F5A}"/>
              </a:ext>
            </a:extLst>
          </p:cNvPr>
          <p:cNvSpPr txBox="1"/>
          <p:nvPr/>
        </p:nvSpPr>
        <p:spPr>
          <a:xfrm>
            <a:off x="4032993" y="3609273"/>
            <a:ext cx="2045329" cy="3174831"/>
          </a:xfrm>
          <a:prstGeom prst="rect">
            <a:avLst/>
          </a:prstGeom>
          <a:noFill/>
        </p:spPr>
        <p:txBody>
          <a:bodyPr wrap="square" rtlCol="0">
            <a:noAutofit/>
          </a:bodyPr>
          <a:lstStyle/>
          <a:p>
            <a:pPr>
              <a:spcAft>
                <a:spcPts val="600"/>
              </a:spcAft>
            </a:pPr>
            <a:r>
              <a:rPr lang="en-GB" sz="1600" b="1" i="1" dirty="0">
                <a:solidFill>
                  <a:schemeClr val="accent3"/>
                </a:solidFill>
                <a:latin typeface="Barlow Light" pitchFamily="2" charset="77"/>
              </a:rPr>
              <a:t>Integrated Term</a:t>
            </a:r>
          </a:p>
          <a:p>
            <a:pPr>
              <a:spcAft>
                <a:spcPts val="600"/>
              </a:spcAft>
            </a:pPr>
            <a:r>
              <a:rPr lang="en-GB" sz="1400" i="1" dirty="0">
                <a:solidFill>
                  <a:schemeClr val="accent6"/>
                </a:solidFill>
                <a:latin typeface="Barlow Light" pitchFamily="2" charset="77"/>
              </a:rPr>
              <a:t>If this is non-zero, then ’difference’ the dataset by </a:t>
            </a:r>
            <a:r>
              <a:rPr lang="en-GB" sz="1400" dirty="0">
                <a:solidFill>
                  <a:schemeClr val="accent6"/>
                </a:solidFill>
                <a:latin typeface="Barlow Light" pitchFamily="2" charset="77"/>
              </a:rPr>
              <a:t>d</a:t>
            </a:r>
            <a:r>
              <a:rPr lang="en-GB" sz="1400" i="1" dirty="0">
                <a:solidFill>
                  <a:schemeClr val="accent6"/>
                </a:solidFill>
                <a:latin typeface="Barlow Light" pitchFamily="2" charset="77"/>
              </a:rPr>
              <a:t> periods.</a:t>
            </a:r>
          </a:p>
          <a:p>
            <a:pPr>
              <a:spcAft>
                <a:spcPts val="600"/>
              </a:spcAft>
            </a:pPr>
            <a:r>
              <a:rPr lang="en-GB" sz="1400" i="1" dirty="0">
                <a:solidFill>
                  <a:schemeClr val="accent6"/>
                </a:solidFill>
                <a:latin typeface="Barlow Light" pitchFamily="2" charset="77"/>
              </a:rPr>
              <a:t>In other words, transform the time series from its original values to the difference between values at time </a:t>
            </a:r>
            <a:r>
              <a:rPr lang="en-GB" sz="1400" dirty="0">
                <a:solidFill>
                  <a:schemeClr val="accent6"/>
                </a:solidFill>
                <a:latin typeface="Barlow Light" pitchFamily="2" charset="77"/>
              </a:rPr>
              <a:t>t</a:t>
            </a:r>
            <a:r>
              <a:rPr lang="en-GB" sz="1400" i="1" dirty="0">
                <a:solidFill>
                  <a:schemeClr val="accent6"/>
                </a:solidFill>
                <a:latin typeface="Barlow Light" pitchFamily="2" charset="77"/>
              </a:rPr>
              <a:t>, and time </a:t>
            </a:r>
            <a:r>
              <a:rPr lang="en-GB" sz="1400" dirty="0">
                <a:solidFill>
                  <a:schemeClr val="accent6"/>
                </a:solidFill>
                <a:latin typeface="Barlow Light" pitchFamily="2" charset="77"/>
              </a:rPr>
              <a:t>t-d</a:t>
            </a:r>
            <a:r>
              <a:rPr lang="en-GB" sz="1400" i="1" dirty="0">
                <a:solidFill>
                  <a:schemeClr val="accent6"/>
                </a:solidFill>
                <a:latin typeface="Barlow Light" pitchFamily="2" charset="77"/>
              </a:rPr>
              <a:t>.</a:t>
            </a:r>
          </a:p>
          <a:p>
            <a:pPr>
              <a:spcAft>
                <a:spcPts val="600"/>
              </a:spcAft>
            </a:pPr>
            <a:r>
              <a:rPr lang="en-GB" sz="1400" i="1" dirty="0">
                <a:solidFill>
                  <a:schemeClr val="accent6"/>
                </a:solidFill>
                <a:latin typeface="Barlow Light" pitchFamily="2" charset="77"/>
              </a:rPr>
              <a:t>This is used in cases where we have a general drift in the data.</a:t>
            </a:r>
          </a:p>
        </p:txBody>
      </p:sp>
      <p:sp>
        <p:nvSpPr>
          <p:cNvPr id="33" name="TextBox 32">
            <a:extLst>
              <a:ext uri="{FF2B5EF4-FFF2-40B4-BE49-F238E27FC236}">
                <a16:creationId xmlns:a16="http://schemas.microsoft.com/office/drawing/2014/main" id="{B17C173B-F7B9-714D-9A09-E448ED15D08F}"/>
              </a:ext>
            </a:extLst>
          </p:cNvPr>
          <p:cNvSpPr txBox="1"/>
          <p:nvPr/>
        </p:nvSpPr>
        <p:spPr>
          <a:xfrm>
            <a:off x="6080152" y="3609273"/>
            <a:ext cx="2024136" cy="2362267"/>
          </a:xfrm>
          <a:prstGeom prst="rect">
            <a:avLst/>
          </a:prstGeom>
          <a:noFill/>
        </p:spPr>
        <p:txBody>
          <a:bodyPr wrap="square" rtlCol="0">
            <a:noAutofit/>
          </a:bodyPr>
          <a:lstStyle/>
          <a:p>
            <a:pPr>
              <a:spcAft>
                <a:spcPts val="600"/>
              </a:spcAft>
            </a:pPr>
            <a:r>
              <a:rPr lang="en-GB" sz="1600" b="1" i="1" dirty="0">
                <a:solidFill>
                  <a:schemeClr val="accent3"/>
                </a:solidFill>
                <a:latin typeface="Barlow Light" pitchFamily="2" charset="77"/>
              </a:rPr>
              <a:t>Moving Average</a:t>
            </a:r>
            <a:endParaRPr lang="en-GB" sz="1600" i="1" dirty="0">
              <a:solidFill>
                <a:schemeClr val="accent3"/>
              </a:solidFill>
              <a:latin typeface="Barlow Light" pitchFamily="2" charset="77"/>
            </a:endParaRPr>
          </a:p>
          <a:p>
            <a:pPr>
              <a:spcAft>
                <a:spcPts val="600"/>
              </a:spcAft>
            </a:pPr>
            <a:r>
              <a:rPr lang="en-GB" sz="1400" i="1" dirty="0">
                <a:solidFill>
                  <a:schemeClr val="accent6"/>
                </a:solidFill>
                <a:latin typeface="Barlow Light" pitchFamily="2" charset="77"/>
              </a:rPr>
              <a:t>Calculate the next term based on the error from the moving average </a:t>
            </a:r>
          </a:p>
        </p:txBody>
      </p:sp>
      <p:cxnSp>
        <p:nvCxnSpPr>
          <p:cNvPr id="34" name="Elbow Connector 33">
            <a:extLst>
              <a:ext uri="{FF2B5EF4-FFF2-40B4-BE49-F238E27FC236}">
                <a16:creationId xmlns:a16="http://schemas.microsoft.com/office/drawing/2014/main" id="{DF38D463-0ED9-4E48-9003-8954BC1E4C3E}"/>
              </a:ext>
            </a:extLst>
          </p:cNvPr>
          <p:cNvCxnSpPr>
            <a:cxnSpLocks/>
            <a:stCxn id="9" idx="1"/>
            <a:endCxn id="33" idx="0"/>
          </p:cNvCxnSpPr>
          <p:nvPr/>
        </p:nvCxnSpPr>
        <p:spPr>
          <a:xfrm rot="16200000" flipH="1">
            <a:off x="6371414" y="2888467"/>
            <a:ext cx="476650" cy="964961"/>
          </a:xfrm>
          <a:prstGeom prst="bentConnector5">
            <a:avLst>
              <a:gd name="adj1" fmla="val 47960"/>
              <a:gd name="adj2" fmla="val 228572"/>
              <a:gd name="adj3" fmla="val 52040"/>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144477"/>
      </p:ext>
    </p:extLst>
  </p:cSld>
  <p:clrMapOvr>
    <a:masterClrMapping/>
  </p:clrMapOvr>
  <p:transition>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ARIMA model – in more detail</a:t>
            </a:r>
          </a:p>
        </p:txBody>
      </p:sp>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p:txBody>
          <a:bodyPr>
            <a:normAutofit/>
          </a:bodyPr>
          <a:lstStyle/>
          <a:p>
            <a:pPr>
              <a:spcBef>
                <a:spcPts val="1800"/>
              </a:spcBef>
              <a:spcAft>
                <a:spcPts val="0"/>
              </a:spcAft>
            </a:pPr>
            <a:r>
              <a:rPr lang="en-US" sz="1800" dirty="0"/>
              <a:t>ARIMA modelling is a way of forecasting the future values of time series by using previous values.</a:t>
            </a:r>
          </a:p>
          <a:p>
            <a:pPr>
              <a:spcBef>
                <a:spcPts val="1800"/>
              </a:spcBef>
              <a:spcAft>
                <a:spcPts val="0"/>
              </a:spcAft>
            </a:pPr>
            <a:r>
              <a:rPr lang="en-US" sz="1800" dirty="0"/>
              <a:t>There are three key components of an ARIMA model:</a:t>
            </a:r>
            <a:endParaRPr lang="en-US" sz="1600" dirty="0"/>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14</a:t>
            </a:fld>
            <a:endParaRPr lang="en-US" dirty="0"/>
          </a:p>
        </p:txBody>
      </p:sp>
      <p:sp>
        <p:nvSpPr>
          <p:cNvPr id="11" name="TextBox 10">
            <a:extLst>
              <a:ext uri="{FF2B5EF4-FFF2-40B4-BE49-F238E27FC236}">
                <a16:creationId xmlns:a16="http://schemas.microsoft.com/office/drawing/2014/main" id="{5D9AB5B8-2FB0-5546-A73C-10221022DFBE}"/>
              </a:ext>
            </a:extLst>
          </p:cNvPr>
          <p:cNvSpPr txBox="1"/>
          <p:nvPr/>
        </p:nvSpPr>
        <p:spPr>
          <a:xfrm>
            <a:off x="1815086" y="2181115"/>
            <a:ext cx="5240019" cy="4286080"/>
          </a:xfrm>
          <a:prstGeom prst="rect">
            <a:avLst/>
          </a:prstGeom>
          <a:noFill/>
        </p:spPr>
        <p:txBody>
          <a:bodyPr wrap="square" rtlCol="0">
            <a:noAutofit/>
          </a:bodyPr>
          <a:lstStyle/>
          <a:p>
            <a:pPr>
              <a:spcAft>
                <a:spcPts val="600"/>
              </a:spcAft>
            </a:pPr>
            <a:r>
              <a:rPr lang="en-GB" sz="1600" b="1" i="1" dirty="0">
                <a:solidFill>
                  <a:schemeClr val="accent3"/>
                </a:solidFill>
                <a:latin typeface="Barlow Light" pitchFamily="2" charset="77"/>
              </a:rPr>
              <a:t>1) Auto Regression</a:t>
            </a:r>
          </a:p>
          <a:p>
            <a:pPr>
              <a:spcAft>
                <a:spcPts val="600"/>
              </a:spcAft>
            </a:pPr>
            <a:r>
              <a:rPr lang="en-GB" sz="1400" i="1" dirty="0">
                <a:solidFill>
                  <a:schemeClr val="accent6"/>
                </a:solidFill>
                <a:latin typeface="Barlow Light" pitchFamily="2" charset="77"/>
              </a:rPr>
              <a:t>Calculate the next term based on the values of the last </a:t>
            </a:r>
            <a:r>
              <a:rPr lang="en-GB" sz="1400" dirty="0">
                <a:solidFill>
                  <a:schemeClr val="accent6"/>
                </a:solidFill>
                <a:latin typeface="Barlow Light" pitchFamily="2" charset="77"/>
              </a:rPr>
              <a:t>p </a:t>
            </a:r>
            <a:r>
              <a:rPr lang="en-GB" sz="1400" i="1" dirty="0">
                <a:solidFill>
                  <a:schemeClr val="accent6"/>
                </a:solidFill>
                <a:latin typeface="Barlow Light" pitchFamily="2" charset="77"/>
              </a:rPr>
              <a:t>terms, using an individually defined coefficient for each of those terms.</a:t>
            </a:r>
          </a:p>
          <a:p>
            <a:pPr>
              <a:spcAft>
                <a:spcPts val="600"/>
              </a:spcAft>
            </a:pPr>
            <a:endParaRPr lang="en-GB" sz="1400" i="1" dirty="0">
              <a:solidFill>
                <a:schemeClr val="accent6"/>
              </a:solidFill>
              <a:latin typeface="Barlow Light" pitchFamily="2" charset="77"/>
            </a:endParaRPr>
          </a:p>
          <a:p>
            <a:pPr>
              <a:spcAft>
                <a:spcPts val="600"/>
              </a:spcAft>
            </a:pPr>
            <a:r>
              <a:rPr lang="en-GB" sz="1600" b="1" i="1" dirty="0">
                <a:solidFill>
                  <a:schemeClr val="accent3"/>
                </a:solidFill>
                <a:latin typeface="Barlow Light" pitchFamily="2" charset="77"/>
              </a:rPr>
              <a:t>2) Integrated Term</a:t>
            </a:r>
          </a:p>
          <a:p>
            <a:pPr>
              <a:spcAft>
                <a:spcPts val="600"/>
              </a:spcAft>
            </a:pPr>
            <a:r>
              <a:rPr lang="en-GB" sz="1400" i="1" dirty="0">
                <a:solidFill>
                  <a:schemeClr val="accent6"/>
                </a:solidFill>
                <a:latin typeface="Barlow Light" pitchFamily="2" charset="77"/>
              </a:rPr>
              <a:t>If this term is non-zero, then ’difference’ the dataset by </a:t>
            </a:r>
            <a:r>
              <a:rPr lang="en-GB" sz="1400" dirty="0">
                <a:solidFill>
                  <a:schemeClr val="accent6"/>
                </a:solidFill>
                <a:latin typeface="Barlow Light" pitchFamily="2" charset="77"/>
              </a:rPr>
              <a:t>d</a:t>
            </a:r>
            <a:r>
              <a:rPr lang="en-GB" sz="1400" i="1" dirty="0">
                <a:solidFill>
                  <a:schemeClr val="accent6"/>
                </a:solidFill>
                <a:latin typeface="Barlow Light" pitchFamily="2" charset="77"/>
              </a:rPr>
              <a:t> periods.</a:t>
            </a:r>
          </a:p>
          <a:p>
            <a:pPr>
              <a:spcAft>
                <a:spcPts val="600"/>
              </a:spcAft>
            </a:pPr>
            <a:r>
              <a:rPr lang="en-GB" sz="1400" i="1" dirty="0">
                <a:solidFill>
                  <a:schemeClr val="accent6"/>
                </a:solidFill>
                <a:latin typeface="Barlow Light" pitchFamily="2" charset="77"/>
              </a:rPr>
              <a:t>In other words, transform the time series from its original values to the difference between values at time </a:t>
            </a:r>
            <a:r>
              <a:rPr lang="en-GB" sz="1400" dirty="0">
                <a:solidFill>
                  <a:schemeClr val="accent6"/>
                </a:solidFill>
                <a:latin typeface="Barlow Light" pitchFamily="2" charset="77"/>
              </a:rPr>
              <a:t>t</a:t>
            </a:r>
            <a:r>
              <a:rPr lang="en-GB" sz="1400" i="1" dirty="0">
                <a:solidFill>
                  <a:schemeClr val="accent6"/>
                </a:solidFill>
                <a:latin typeface="Barlow Light" pitchFamily="2" charset="77"/>
              </a:rPr>
              <a:t>, and time </a:t>
            </a:r>
            <a:r>
              <a:rPr lang="en-GB" sz="1400" dirty="0">
                <a:solidFill>
                  <a:schemeClr val="accent6"/>
                </a:solidFill>
                <a:latin typeface="Barlow Light" pitchFamily="2" charset="77"/>
              </a:rPr>
              <a:t>t-d</a:t>
            </a:r>
            <a:r>
              <a:rPr lang="en-GB" sz="1400" i="1" dirty="0">
                <a:solidFill>
                  <a:schemeClr val="accent6"/>
                </a:solidFill>
                <a:latin typeface="Barlow Light" pitchFamily="2" charset="77"/>
              </a:rPr>
              <a:t>.</a:t>
            </a:r>
          </a:p>
          <a:p>
            <a:pPr>
              <a:spcAft>
                <a:spcPts val="600"/>
              </a:spcAft>
            </a:pPr>
            <a:r>
              <a:rPr lang="en-GB" sz="1400" i="1" dirty="0">
                <a:solidFill>
                  <a:schemeClr val="accent6"/>
                </a:solidFill>
                <a:latin typeface="Barlow Light" pitchFamily="2" charset="77"/>
              </a:rPr>
              <a:t>This is used in cases where we have a general drift in the data.</a:t>
            </a:r>
          </a:p>
          <a:p>
            <a:pPr>
              <a:spcAft>
                <a:spcPts val="600"/>
              </a:spcAft>
            </a:pPr>
            <a:endParaRPr lang="en-GB" sz="1400" i="1" dirty="0">
              <a:solidFill>
                <a:schemeClr val="accent6"/>
              </a:solidFill>
              <a:latin typeface="Barlow Light" pitchFamily="2" charset="77"/>
            </a:endParaRPr>
          </a:p>
          <a:p>
            <a:pPr>
              <a:spcAft>
                <a:spcPts val="600"/>
              </a:spcAft>
            </a:pPr>
            <a:r>
              <a:rPr lang="en-GB" sz="1600" b="1" i="1" dirty="0">
                <a:solidFill>
                  <a:schemeClr val="accent3"/>
                </a:solidFill>
                <a:latin typeface="Barlow Light" pitchFamily="2" charset="77"/>
              </a:rPr>
              <a:t>3) Moving Average</a:t>
            </a:r>
            <a:endParaRPr lang="en-GB" sz="1600" i="1" dirty="0">
              <a:solidFill>
                <a:schemeClr val="accent3"/>
              </a:solidFill>
              <a:latin typeface="Barlow Light" pitchFamily="2" charset="77"/>
            </a:endParaRPr>
          </a:p>
          <a:p>
            <a:pPr>
              <a:spcAft>
                <a:spcPts val="600"/>
              </a:spcAft>
            </a:pPr>
            <a:r>
              <a:rPr lang="en-GB" sz="1400" i="1" dirty="0">
                <a:solidFill>
                  <a:schemeClr val="accent6"/>
                </a:solidFill>
                <a:latin typeface="Barlow Light" pitchFamily="2" charset="77"/>
              </a:rPr>
              <a:t>Calculate the next term based on the error from the moving average </a:t>
            </a:r>
          </a:p>
          <a:p>
            <a:pPr>
              <a:spcAft>
                <a:spcPts val="600"/>
              </a:spcAft>
            </a:pPr>
            <a:endParaRPr lang="en-GB" sz="1400" i="1" dirty="0">
              <a:solidFill>
                <a:schemeClr val="accent6"/>
              </a:solidFill>
              <a:latin typeface="Barlow Light" pitchFamily="2" charset="77"/>
            </a:endParaRPr>
          </a:p>
          <a:p>
            <a:pPr>
              <a:spcAft>
                <a:spcPts val="600"/>
              </a:spcAft>
            </a:pPr>
            <a:endParaRPr lang="en-GB" sz="1400" dirty="0">
              <a:solidFill>
                <a:schemeClr val="accent6"/>
              </a:solidFill>
              <a:latin typeface="Barlow Light" pitchFamily="2" charset="77"/>
            </a:endParaRPr>
          </a:p>
        </p:txBody>
      </p:sp>
      <p:sp>
        <p:nvSpPr>
          <p:cNvPr id="21" name="Rectangular Callout 20">
            <a:extLst>
              <a:ext uri="{FF2B5EF4-FFF2-40B4-BE49-F238E27FC236}">
                <a16:creationId xmlns:a16="http://schemas.microsoft.com/office/drawing/2014/main" id="{34780141-56D8-C94E-895F-942E0D0A77F7}"/>
              </a:ext>
            </a:extLst>
          </p:cNvPr>
          <p:cNvSpPr/>
          <p:nvPr/>
        </p:nvSpPr>
        <p:spPr>
          <a:xfrm>
            <a:off x="8435974" y="2143015"/>
            <a:ext cx="3018675" cy="3216342"/>
          </a:xfrm>
          <a:prstGeom prst="wedgeRectCallout">
            <a:avLst>
              <a:gd name="adj1" fmla="val -68763"/>
              <a:gd name="adj2" fmla="val -20972"/>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600" dirty="0">
                <a:solidFill>
                  <a:schemeClr val="accent2"/>
                </a:solidFill>
                <a:latin typeface="Barlow" pitchFamily="2" charset="77"/>
              </a:rPr>
              <a:t>An ARIMA model is said to have order (</a:t>
            </a:r>
            <a:r>
              <a:rPr lang="en-GB" sz="1600" dirty="0" err="1">
                <a:solidFill>
                  <a:schemeClr val="accent2"/>
                </a:solidFill>
                <a:latin typeface="Barlow" pitchFamily="2" charset="77"/>
              </a:rPr>
              <a:t>p,d,q</a:t>
            </a:r>
            <a:r>
              <a:rPr lang="en-GB" sz="1600" dirty="0">
                <a:solidFill>
                  <a:schemeClr val="accent2"/>
                </a:solidFill>
                <a:latin typeface="Barlow" pitchFamily="2" charset="77"/>
              </a:rPr>
              <a:t>)</a:t>
            </a:r>
          </a:p>
        </p:txBody>
      </p:sp>
    </p:spTree>
    <p:extLst>
      <p:ext uri="{BB962C8B-B14F-4D97-AF65-F5344CB8AC3E}">
        <p14:creationId xmlns:p14="http://schemas.microsoft.com/office/powerpoint/2010/main" val="4203425832"/>
      </p:ext>
    </p:extLst>
  </p:cSld>
  <p:clrMapOvr>
    <a:masterClrMapping/>
  </p:clrMapOvr>
  <p:transition>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9219B-D716-6448-AAD7-9858938F2258}"/>
              </a:ext>
            </a:extLst>
          </p:cNvPr>
          <p:cNvSpPr>
            <a:spLocks noGrp="1"/>
          </p:cNvSpPr>
          <p:nvPr>
            <p:ph type="title"/>
          </p:nvPr>
        </p:nvSpPr>
        <p:spPr/>
        <p:txBody>
          <a:bodyPr/>
          <a:lstStyle/>
          <a:p>
            <a:r>
              <a:rPr lang="en-GB" dirty="0"/>
              <a:t>The ARIMA model – recommended regions</a:t>
            </a:r>
          </a:p>
        </p:txBody>
      </p:sp>
      <p:sp>
        <p:nvSpPr>
          <p:cNvPr id="7" name="Content Placeholder 1">
            <a:extLst>
              <a:ext uri="{FF2B5EF4-FFF2-40B4-BE49-F238E27FC236}">
                <a16:creationId xmlns:a16="http://schemas.microsoft.com/office/drawing/2014/main" id="{ECCC7082-F2D9-8E40-AA35-6B16E64D445D}"/>
              </a:ext>
            </a:extLst>
          </p:cNvPr>
          <p:cNvSpPr>
            <a:spLocks noGrp="1"/>
          </p:cNvSpPr>
          <p:nvPr>
            <p:ph idx="1"/>
          </p:nvPr>
        </p:nvSpPr>
        <p:spPr>
          <a:xfrm>
            <a:off x="1815086" y="1039660"/>
            <a:ext cx="10006800" cy="436055"/>
          </a:xfrm>
        </p:spPr>
        <p:txBody>
          <a:bodyPr>
            <a:normAutofit/>
          </a:bodyPr>
          <a:lstStyle/>
          <a:p>
            <a:pPr>
              <a:spcBef>
                <a:spcPts val="1800"/>
              </a:spcBef>
              <a:spcAft>
                <a:spcPts val="0"/>
              </a:spcAft>
            </a:pPr>
            <a:r>
              <a:rPr lang="en-US" sz="1600" dirty="0"/>
              <a:t>CB91 ran Monte Carlo simulations across the revenue per customer across six regions</a:t>
            </a:r>
          </a:p>
        </p:txBody>
      </p:sp>
      <p:sp>
        <p:nvSpPr>
          <p:cNvPr id="4" name="Slide Number Placeholder 3">
            <a:extLst>
              <a:ext uri="{FF2B5EF4-FFF2-40B4-BE49-F238E27FC236}">
                <a16:creationId xmlns:a16="http://schemas.microsoft.com/office/drawing/2014/main" id="{9466BB79-1B33-E349-AE19-CD49A9DE96BB}"/>
              </a:ext>
            </a:extLst>
          </p:cNvPr>
          <p:cNvSpPr>
            <a:spLocks noGrp="1"/>
          </p:cNvSpPr>
          <p:nvPr>
            <p:ph type="sldNum" sz="quarter" idx="12"/>
          </p:nvPr>
        </p:nvSpPr>
        <p:spPr/>
        <p:txBody>
          <a:bodyPr/>
          <a:lstStyle/>
          <a:p>
            <a:fld id="{8E8172A1-F9DC-4C46-BE7C-DD506D7316EF}" type="slidenum">
              <a:rPr lang="en-US" smtClean="0"/>
              <a:pPr/>
              <a:t>15</a:t>
            </a:fld>
            <a:endParaRPr lang="en-US" dirty="0"/>
          </a:p>
        </p:txBody>
      </p:sp>
    </p:spTree>
    <p:extLst>
      <p:ext uri="{BB962C8B-B14F-4D97-AF65-F5344CB8AC3E}">
        <p14:creationId xmlns:p14="http://schemas.microsoft.com/office/powerpoint/2010/main" val="3428806278"/>
      </p:ext>
    </p:extLst>
  </p:cSld>
  <p:clrMapOvr>
    <a:masterClrMapping/>
  </p:clrMapOvr>
  <p:transition>
    <p:cover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Median regional house price by state</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16</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grpSp>
        <p:nvGrpSpPr>
          <p:cNvPr id="2" name="Group 1">
            <a:extLst>
              <a:ext uri="{FF2B5EF4-FFF2-40B4-BE49-F238E27FC236}">
                <a16:creationId xmlns:a16="http://schemas.microsoft.com/office/drawing/2014/main" id="{4A4F2A59-E782-BB48-A848-CC7DAAA05C73}"/>
              </a:ext>
            </a:extLst>
          </p:cNvPr>
          <p:cNvGrpSpPr/>
          <p:nvPr/>
        </p:nvGrpSpPr>
        <p:grpSpPr>
          <a:xfrm>
            <a:off x="1720935" y="1338823"/>
            <a:ext cx="10100951" cy="4531430"/>
            <a:chOff x="1559075" y="1322495"/>
            <a:chExt cx="10100951" cy="4531430"/>
          </a:xfrm>
        </p:grpSpPr>
        <p:pic>
          <p:nvPicPr>
            <p:cNvPr id="5124" name="Picture 4">
              <a:extLst>
                <a:ext uri="{FF2B5EF4-FFF2-40B4-BE49-F238E27FC236}">
                  <a16:creationId xmlns:a16="http://schemas.microsoft.com/office/drawing/2014/main" id="{66FADBBC-7468-114A-A730-0D40C02A8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544" y="1322495"/>
              <a:ext cx="9385482" cy="45314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ular Callout 10">
              <a:extLst>
                <a:ext uri="{FF2B5EF4-FFF2-40B4-BE49-F238E27FC236}">
                  <a16:creationId xmlns:a16="http://schemas.microsoft.com/office/drawing/2014/main" id="{F303C792-69E6-8A4C-A981-8AE5AE9F3319}"/>
                </a:ext>
              </a:extLst>
            </p:cNvPr>
            <p:cNvSpPr/>
            <p:nvPr/>
          </p:nvSpPr>
          <p:spPr>
            <a:xfrm>
              <a:off x="1559075" y="2722795"/>
              <a:ext cx="1430938" cy="1730829"/>
            </a:xfrm>
            <a:prstGeom prst="wedgeRectCallout">
              <a:avLst>
                <a:gd name="adj1" fmla="val 76798"/>
                <a:gd name="adj2" fmla="val 24174"/>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100" dirty="0">
                  <a:solidFill>
                    <a:schemeClr val="accent4"/>
                  </a:solidFill>
                  <a:latin typeface="Barlow" pitchFamily="2" charset="77"/>
                </a:rPr>
                <a:t>California and Hawaii are the two most expensive states in the country, with median regional house prices of $567k and $691k respectively.</a:t>
              </a:r>
            </a:p>
          </p:txBody>
        </p:sp>
        <p:sp>
          <p:nvSpPr>
            <p:cNvPr id="12" name="Rectangular Callout 11">
              <a:extLst>
                <a:ext uri="{FF2B5EF4-FFF2-40B4-BE49-F238E27FC236}">
                  <a16:creationId xmlns:a16="http://schemas.microsoft.com/office/drawing/2014/main" id="{EB7A6625-D83A-7B40-B066-A1959C408A80}"/>
                </a:ext>
              </a:extLst>
            </p:cNvPr>
            <p:cNvSpPr/>
            <p:nvPr/>
          </p:nvSpPr>
          <p:spPr>
            <a:xfrm>
              <a:off x="9168492" y="4351565"/>
              <a:ext cx="1714501" cy="1477868"/>
            </a:xfrm>
            <a:prstGeom prst="wedgeRectCallout">
              <a:avLst>
                <a:gd name="adj1" fmla="val -25507"/>
                <a:gd name="adj2" fmla="val -67454"/>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100" dirty="0">
                  <a:solidFill>
                    <a:schemeClr val="accent4"/>
                  </a:solidFill>
                  <a:latin typeface="Barlow" pitchFamily="2" charset="77"/>
                </a:rPr>
                <a:t>Though not as expensive as California or Hawaii, we also see that the ‘next highest’ prices tend to be found nearer the coasts, with Oklahoma having the least valuable regions on average.</a:t>
              </a:r>
            </a:p>
          </p:txBody>
        </p:sp>
      </p:gr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3142479456"/>
      </p:ext>
    </p:extLst>
  </p:cSld>
  <p:clrMapOvr>
    <a:masterClrMapping/>
  </p:clrMapOvr>
  <p:transition>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B0F2BA4-556A-DC45-9246-5D7B017FF64C}"/>
              </a:ext>
            </a:extLst>
          </p:cNvPr>
          <p:cNvCxnSpPr/>
          <p:nvPr/>
        </p:nvCxnSpPr>
        <p:spPr>
          <a:xfrm>
            <a:off x="1699327" y="3722336"/>
            <a:ext cx="10122559" cy="0"/>
          </a:xfrm>
          <a:prstGeom prst="line">
            <a:avLst/>
          </a:prstGeom>
        </p:spPr>
        <p:style>
          <a:lnRef idx="1">
            <a:schemeClr val="accent5"/>
          </a:lnRef>
          <a:fillRef idx="0">
            <a:schemeClr val="accent5"/>
          </a:fillRef>
          <a:effectRef idx="0">
            <a:schemeClr val="accent5"/>
          </a:effectRef>
          <a:fontRef idx="minor">
            <a:schemeClr val="tx1"/>
          </a:fontRef>
        </p:style>
      </p:cxnSp>
      <p:sp>
        <p:nvSpPr>
          <p:cNvPr id="5" name="Title 4">
            <a:extLst>
              <a:ext uri="{FF2B5EF4-FFF2-40B4-BE49-F238E27FC236}">
                <a16:creationId xmlns:a16="http://schemas.microsoft.com/office/drawing/2014/main" id="{5937C7FE-5B1A-9748-9F12-60CA0670C0CC}"/>
              </a:ext>
            </a:extLst>
          </p:cNvPr>
          <p:cNvSpPr>
            <a:spLocks noGrp="1"/>
          </p:cNvSpPr>
          <p:nvPr>
            <p:ph type="title"/>
          </p:nvPr>
        </p:nvSpPr>
        <p:spPr/>
        <p:txBody>
          <a:bodyPr/>
          <a:lstStyle/>
          <a:p>
            <a:r>
              <a:rPr lang="en-GB" dirty="0"/>
              <a:t>Distribution of regional house price growth by state</a:t>
            </a:r>
          </a:p>
        </p:txBody>
      </p:sp>
      <p:sp>
        <p:nvSpPr>
          <p:cNvPr id="4" name="Slide Number Placeholder 3">
            <a:extLst>
              <a:ext uri="{FF2B5EF4-FFF2-40B4-BE49-F238E27FC236}">
                <a16:creationId xmlns:a16="http://schemas.microsoft.com/office/drawing/2014/main" id="{AAE0A668-5F4B-F148-B432-1FC2000BAF6E}"/>
              </a:ext>
            </a:extLst>
          </p:cNvPr>
          <p:cNvSpPr>
            <a:spLocks noGrp="1"/>
          </p:cNvSpPr>
          <p:nvPr>
            <p:ph type="sldNum" sz="quarter" idx="12"/>
          </p:nvPr>
        </p:nvSpPr>
        <p:spPr/>
        <p:txBody>
          <a:bodyPr/>
          <a:lstStyle/>
          <a:p>
            <a:fld id="{8E8172A1-F9DC-4C46-BE7C-DD506D7316EF}" type="slidenum">
              <a:rPr lang="en-US" smtClean="0"/>
              <a:pPr/>
              <a:t>17</a:t>
            </a:fld>
            <a:endParaRPr lang="en-US" dirty="0"/>
          </a:p>
        </p:txBody>
      </p:sp>
      <p:sp>
        <p:nvSpPr>
          <p:cNvPr id="7" name="Rounded Rectangle 6">
            <a:extLst>
              <a:ext uri="{FF2B5EF4-FFF2-40B4-BE49-F238E27FC236}">
                <a16:creationId xmlns:a16="http://schemas.microsoft.com/office/drawing/2014/main" id="{AB74C875-AC2B-694E-BAAB-BB6A7217E7C2}"/>
              </a:ext>
            </a:extLst>
          </p:cNvPr>
          <p:cNvSpPr/>
          <p:nvPr/>
        </p:nvSpPr>
        <p:spPr>
          <a:xfrm>
            <a:off x="10668000" y="86907"/>
            <a:ext cx="1446544" cy="258824"/>
          </a:xfrm>
          <a:prstGeom prst="roundRect">
            <a:avLst>
              <a:gd name="adj" fmla="val 50000"/>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i="1" dirty="0">
                <a:latin typeface="Barlow Light" pitchFamily="2" charset="77"/>
              </a:rPr>
              <a:t>Additional Analysis</a:t>
            </a:r>
          </a:p>
        </p:txBody>
      </p:sp>
      <p:sp>
        <p:nvSpPr>
          <p:cNvPr id="9" name="TextBox 8">
            <a:extLst>
              <a:ext uri="{FF2B5EF4-FFF2-40B4-BE49-F238E27FC236}">
                <a16:creationId xmlns:a16="http://schemas.microsoft.com/office/drawing/2014/main" id="{0AC39CD7-F33D-2945-AC34-A2CE85440F9F}"/>
              </a:ext>
            </a:extLst>
          </p:cNvPr>
          <p:cNvSpPr txBox="1"/>
          <p:nvPr/>
        </p:nvSpPr>
        <p:spPr>
          <a:xfrm>
            <a:off x="4948518" y="-860612"/>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pic>
        <p:nvPicPr>
          <p:cNvPr id="4100" name="Picture 4">
            <a:extLst>
              <a:ext uri="{FF2B5EF4-FFF2-40B4-BE49-F238E27FC236}">
                <a16:creationId xmlns:a16="http://schemas.microsoft.com/office/drawing/2014/main" id="{2F37695B-7ACA-5846-83CC-CF32FF8ED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246" y="1003634"/>
            <a:ext cx="9322025" cy="26266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45DD219-D8A0-4441-B048-81F9C3E8B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246" y="3894760"/>
            <a:ext cx="9322025" cy="26400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ular Callout 10">
            <a:extLst>
              <a:ext uri="{FF2B5EF4-FFF2-40B4-BE49-F238E27FC236}">
                <a16:creationId xmlns:a16="http://schemas.microsoft.com/office/drawing/2014/main" id="{F303C792-69E6-8A4C-A981-8AE5AE9F3319}"/>
              </a:ext>
            </a:extLst>
          </p:cNvPr>
          <p:cNvSpPr/>
          <p:nvPr/>
        </p:nvSpPr>
        <p:spPr>
          <a:xfrm>
            <a:off x="9577136" y="3894760"/>
            <a:ext cx="1953929" cy="992830"/>
          </a:xfrm>
          <a:prstGeom prst="wedgeRectCallout">
            <a:avLst>
              <a:gd name="adj1" fmla="val 14639"/>
              <a:gd name="adj2" fmla="val -83680"/>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100" dirty="0">
                <a:solidFill>
                  <a:schemeClr val="accent4"/>
                </a:solidFill>
                <a:latin typeface="Barlow" pitchFamily="2" charset="77"/>
              </a:rPr>
              <a:t>Here we see just how badly some states suffered from the 2007 crisis. We also note the variance of regional growth within states.</a:t>
            </a:r>
          </a:p>
        </p:txBody>
      </p:sp>
      <p:sp>
        <p:nvSpPr>
          <p:cNvPr id="12" name="Rectangular Callout 11">
            <a:extLst>
              <a:ext uri="{FF2B5EF4-FFF2-40B4-BE49-F238E27FC236}">
                <a16:creationId xmlns:a16="http://schemas.microsoft.com/office/drawing/2014/main" id="{EB7A6625-D83A-7B40-B066-A1959C408A80}"/>
              </a:ext>
            </a:extLst>
          </p:cNvPr>
          <p:cNvSpPr/>
          <p:nvPr/>
        </p:nvSpPr>
        <p:spPr>
          <a:xfrm>
            <a:off x="4861965" y="4175490"/>
            <a:ext cx="3483138" cy="712100"/>
          </a:xfrm>
          <a:prstGeom prst="wedgeRectCallout">
            <a:avLst>
              <a:gd name="adj1" fmla="val -60197"/>
              <a:gd name="adj2" fmla="val -11201"/>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100" dirty="0">
                <a:solidFill>
                  <a:schemeClr val="accent4"/>
                </a:solidFill>
                <a:latin typeface="Barlow" pitchFamily="2" charset="77"/>
              </a:rPr>
              <a:t>Many states with stronger growth from 2012 were those most affected by the crisis, though the variance of regional growth within those states was very wide.</a:t>
            </a:r>
          </a:p>
        </p:txBody>
      </p:sp>
      <p:sp>
        <p:nvSpPr>
          <p:cNvPr id="10" name="TextBox 9">
            <a:extLst>
              <a:ext uri="{FF2B5EF4-FFF2-40B4-BE49-F238E27FC236}">
                <a16:creationId xmlns:a16="http://schemas.microsoft.com/office/drawing/2014/main" id="{B9BD9D40-E401-CC45-BC58-508FEEE4FC62}"/>
              </a:ext>
            </a:extLst>
          </p:cNvPr>
          <p:cNvSpPr txBox="1"/>
          <p:nvPr/>
        </p:nvSpPr>
        <p:spPr>
          <a:xfrm>
            <a:off x="2654188" y="-461246"/>
            <a:ext cx="0" cy="0"/>
          </a:xfrm>
          <a:prstGeom prst="rect">
            <a:avLst/>
          </a:prstGeom>
          <a:noFill/>
          <a:ln>
            <a:solidFill>
              <a:schemeClr val="accent4"/>
            </a:solidFill>
          </a:ln>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98849661"/>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0A79A0-A008-914E-938C-D97DD06D34AE}"/>
              </a:ext>
            </a:extLst>
          </p:cNvPr>
          <p:cNvPicPr>
            <a:picLocks noChangeAspect="1"/>
          </p:cNvPicPr>
          <p:nvPr/>
        </p:nvPicPr>
        <p:blipFill rotWithShape="1">
          <a:blip r:embed="rId2"/>
          <a:srcRect l="46388" r="6482"/>
          <a:stretch/>
        </p:blipFill>
        <p:spPr>
          <a:xfrm>
            <a:off x="7882467" y="0"/>
            <a:ext cx="4309533" cy="6858000"/>
          </a:xfrm>
          <a:prstGeom prst="rect">
            <a:avLst/>
          </a:prstGeom>
        </p:spPr>
      </p:pic>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sp>
        <p:nvSpPr>
          <p:cNvPr id="6" name="Rectangle 5">
            <a:extLst>
              <a:ext uri="{FF2B5EF4-FFF2-40B4-BE49-F238E27FC236}">
                <a16:creationId xmlns:a16="http://schemas.microsoft.com/office/drawing/2014/main" id="{93013C79-AB8E-B345-94A1-1B27155F2E16}"/>
              </a:ext>
            </a:extLst>
          </p:cNvPr>
          <p:cNvSpPr/>
          <p:nvPr/>
        </p:nvSpPr>
        <p:spPr>
          <a:xfrm>
            <a:off x="6631618" y="0"/>
            <a:ext cx="4850847"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a:xfrm>
            <a:off x="1815086" y="1039660"/>
            <a:ext cx="5171640" cy="5538693"/>
          </a:xfrm>
        </p:spPr>
        <p:txBody>
          <a:bodyPr>
            <a:normAutofit/>
          </a:bodyPr>
          <a:lstStyle/>
          <a:p>
            <a:r>
              <a:rPr lang="en-US" dirty="0">
                <a:solidFill>
                  <a:schemeClr val="accent6"/>
                </a:solidFill>
              </a:rPr>
              <a:t>The business case</a:t>
            </a:r>
          </a:p>
          <a:p>
            <a:r>
              <a:rPr lang="en-US" dirty="0">
                <a:solidFill>
                  <a:schemeClr val="accent6"/>
                </a:solidFill>
              </a:rPr>
              <a:t>Selecting regions to invest in:</a:t>
            </a:r>
          </a:p>
          <a:p>
            <a:pPr lvl="1">
              <a:buFont typeface="System Font Regular"/>
              <a:buChar char="-"/>
            </a:pPr>
            <a:r>
              <a:rPr lang="en-GB" dirty="0">
                <a:solidFill>
                  <a:schemeClr val="accent1"/>
                </a:solidFill>
              </a:rPr>
              <a:t>Growth regions</a:t>
            </a:r>
          </a:p>
          <a:p>
            <a:pPr lvl="1">
              <a:buFont typeface="System Font Regular"/>
              <a:buChar char="-"/>
            </a:pPr>
            <a:r>
              <a:rPr lang="en-US" dirty="0">
                <a:solidFill>
                  <a:schemeClr val="accent1"/>
                </a:solidFill>
              </a:rPr>
              <a:t>Modelling growth</a:t>
            </a:r>
          </a:p>
          <a:p>
            <a:pPr lvl="1">
              <a:buFont typeface="System Font Regular"/>
              <a:buChar char="-"/>
            </a:pPr>
            <a:r>
              <a:rPr lang="en-US" dirty="0">
                <a:solidFill>
                  <a:schemeClr val="accent1"/>
                </a:solidFill>
              </a:rPr>
              <a:t>Risk vs. reward</a:t>
            </a:r>
            <a:endParaRPr lang="en-US" dirty="0"/>
          </a:p>
          <a:p>
            <a:r>
              <a:rPr lang="en-US" dirty="0"/>
              <a:t>Forecasted gains</a:t>
            </a:r>
            <a:endParaRPr lang="en-US" dirty="0">
              <a:solidFill>
                <a:schemeClr val="accent6"/>
              </a:solidFill>
            </a:endParaRPr>
          </a:p>
          <a:p>
            <a:r>
              <a:rPr lang="en-US" dirty="0">
                <a:solidFill>
                  <a:schemeClr val="accent6"/>
                </a:solidFill>
              </a:rPr>
              <a:t>Possible next steps</a:t>
            </a: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b="1" i="1" dirty="0">
                <a:solidFill>
                  <a:schemeClr val="accent2"/>
                </a:solidFill>
              </a:rPr>
              <a:t>Appendix contains additional analysis</a:t>
            </a:r>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 – the market at a glance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028665" cy="5379319"/>
          </a:xfrm>
        </p:spPr>
        <p:txBody>
          <a:bodyPr>
            <a:normAutofit/>
          </a:bodyPr>
          <a:lstStyle/>
          <a:p>
            <a:pPr>
              <a:spcBef>
                <a:spcPts val="1800"/>
              </a:spcBef>
              <a:spcAft>
                <a:spcPts val="0"/>
              </a:spcAft>
            </a:pPr>
            <a:r>
              <a:rPr lang="en-US" sz="2400" dirty="0"/>
              <a:t>The US housing market has been volatile in the last two decades, driven by the house price bubble and subsequent crash in 2007</a:t>
            </a:r>
          </a:p>
          <a:p>
            <a:pPr>
              <a:spcBef>
                <a:spcPts val="1800"/>
              </a:spcBef>
              <a:spcAft>
                <a:spcPts val="0"/>
              </a:spcAft>
            </a:pPr>
            <a:r>
              <a:rPr lang="en-US" sz="2400" dirty="0"/>
              <a:t>Spread has increased dramatically over time. Regions in the 95</a:t>
            </a:r>
            <a:r>
              <a:rPr lang="en-US" sz="2400" baseline="30000" dirty="0"/>
              <a:t>th</a:t>
            </a:r>
            <a:r>
              <a:rPr lang="en-US" sz="2400" dirty="0"/>
              <a:t> percentile now have average prices </a:t>
            </a:r>
            <a:r>
              <a:rPr lang="en-US" sz="2400" i="1" dirty="0"/>
              <a:t>ten times </a:t>
            </a:r>
            <a:r>
              <a:rPr lang="en-US" sz="2400" dirty="0"/>
              <a:t>higher than those in the 5</a:t>
            </a:r>
            <a:r>
              <a:rPr lang="en-US" sz="2400" baseline="30000" dirty="0"/>
              <a:t>th</a:t>
            </a:r>
            <a:endParaRPr lang="en-US" sz="2400" dirty="0"/>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pic>
        <p:nvPicPr>
          <p:cNvPr id="3074" name="Picture 2">
            <a:extLst>
              <a:ext uri="{FF2B5EF4-FFF2-40B4-BE49-F238E27FC236}">
                <a16:creationId xmlns:a16="http://schemas.microsoft.com/office/drawing/2014/main" id="{4C0562C0-37E8-AE4E-A1C4-34031F503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473" y="1080341"/>
            <a:ext cx="5708793" cy="529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064368"/>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 – getting the best returns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8" y="1039660"/>
            <a:ext cx="3662603" cy="5379319"/>
          </a:xfrm>
        </p:spPr>
        <p:txBody>
          <a:bodyPr>
            <a:normAutofit/>
          </a:bodyPr>
          <a:lstStyle/>
          <a:p>
            <a:pPr>
              <a:spcBef>
                <a:spcPts val="1800"/>
              </a:spcBef>
              <a:spcAft>
                <a:spcPts val="0"/>
              </a:spcAft>
            </a:pPr>
            <a:r>
              <a:rPr lang="en-US" sz="2400" dirty="0"/>
              <a:t>Property value growth has varied wildly at a regional level</a:t>
            </a:r>
          </a:p>
          <a:p>
            <a:pPr>
              <a:spcBef>
                <a:spcPts val="1800"/>
              </a:spcBef>
              <a:spcAft>
                <a:spcPts val="0"/>
              </a:spcAft>
            </a:pPr>
            <a:r>
              <a:rPr lang="en-US" sz="2400" dirty="0"/>
              <a:t>Accurately predicting prices in a region can help an investor to make significant returns</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3</a:t>
            </a:fld>
            <a:endParaRPr lang="en-US" dirty="0"/>
          </a:p>
        </p:txBody>
      </p:sp>
      <p:grpSp>
        <p:nvGrpSpPr>
          <p:cNvPr id="3" name="Group 2">
            <a:extLst>
              <a:ext uri="{FF2B5EF4-FFF2-40B4-BE49-F238E27FC236}">
                <a16:creationId xmlns:a16="http://schemas.microsoft.com/office/drawing/2014/main" id="{CD7B209C-F58F-404B-B765-D003B85E98D9}"/>
              </a:ext>
            </a:extLst>
          </p:cNvPr>
          <p:cNvGrpSpPr/>
          <p:nvPr/>
        </p:nvGrpSpPr>
        <p:grpSpPr>
          <a:xfrm>
            <a:off x="5670655" y="875879"/>
            <a:ext cx="6072118" cy="5684985"/>
            <a:chOff x="5796280" y="1102916"/>
            <a:chExt cx="5833277" cy="5461374"/>
          </a:xfrm>
        </p:grpSpPr>
        <p:pic>
          <p:nvPicPr>
            <p:cNvPr id="4098" name="Picture 2">
              <a:extLst>
                <a:ext uri="{FF2B5EF4-FFF2-40B4-BE49-F238E27FC236}">
                  <a16:creationId xmlns:a16="http://schemas.microsoft.com/office/drawing/2014/main" id="{AB2A8B2A-CE56-834D-958D-6A9D140F1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3752" y="1102916"/>
              <a:ext cx="5785805" cy="32165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435A3AA-40B1-4F4B-98D0-6C7740898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280" y="4408227"/>
              <a:ext cx="5833277" cy="21560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ular Callout 9">
            <a:extLst>
              <a:ext uri="{FF2B5EF4-FFF2-40B4-BE49-F238E27FC236}">
                <a16:creationId xmlns:a16="http://schemas.microsoft.com/office/drawing/2014/main" id="{E138BA57-51E0-014B-9025-0D883FDBC8D8}"/>
              </a:ext>
            </a:extLst>
          </p:cNvPr>
          <p:cNvSpPr/>
          <p:nvPr/>
        </p:nvSpPr>
        <p:spPr>
          <a:xfrm>
            <a:off x="2115531" y="4336869"/>
            <a:ext cx="3061715" cy="2082110"/>
          </a:xfrm>
          <a:prstGeom prst="wedgeRectCallout">
            <a:avLst>
              <a:gd name="adj1" fmla="val 62888"/>
              <a:gd name="adj2" fmla="val -23996"/>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600" dirty="0">
                <a:solidFill>
                  <a:schemeClr val="accent1"/>
                </a:solidFill>
                <a:latin typeface="Barlow" pitchFamily="2" charset="77"/>
              </a:rPr>
              <a:t>By investing in the fastest growing region from 1996, then moving assets favourably at the ‘07 market peak, and again at the ‘12 market trough, a canny investor could have seen an overall return of 4,000% </a:t>
            </a:r>
          </a:p>
        </p:txBody>
      </p:sp>
      <p:sp>
        <p:nvSpPr>
          <p:cNvPr id="4" name="Freeform 3">
            <a:extLst>
              <a:ext uri="{FF2B5EF4-FFF2-40B4-BE49-F238E27FC236}">
                <a16:creationId xmlns:a16="http://schemas.microsoft.com/office/drawing/2014/main" id="{E5A9811F-4490-4D47-B081-963CEBB67490}"/>
              </a:ext>
            </a:extLst>
          </p:cNvPr>
          <p:cNvSpPr/>
          <p:nvPr/>
        </p:nvSpPr>
        <p:spPr>
          <a:xfrm>
            <a:off x="6956612" y="1736165"/>
            <a:ext cx="349623" cy="218141"/>
          </a:xfrm>
          <a:custGeom>
            <a:avLst/>
            <a:gdLst>
              <a:gd name="connsiteX0" fmla="*/ 0 w 349623"/>
              <a:gd name="connsiteY0" fmla="*/ 218141 h 218141"/>
              <a:gd name="connsiteX1" fmla="*/ 206188 w 349623"/>
              <a:gd name="connsiteY1" fmla="*/ 29882 h 218141"/>
              <a:gd name="connsiteX2" fmla="*/ 349623 w 349623"/>
              <a:gd name="connsiteY2" fmla="*/ 2988 h 218141"/>
            </a:gdLst>
            <a:ahLst/>
            <a:cxnLst>
              <a:cxn ang="0">
                <a:pos x="connsiteX0" y="connsiteY0"/>
              </a:cxn>
              <a:cxn ang="0">
                <a:pos x="connsiteX1" y="connsiteY1"/>
              </a:cxn>
              <a:cxn ang="0">
                <a:pos x="connsiteX2" y="connsiteY2"/>
              </a:cxn>
            </a:cxnLst>
            <a:rect l="l" t="t" r="r" b="b"/>
            <a:pathLst>
              <a:path w="349623" h="218141">
                <a:moveTo>
                  <a:pt x="0" y="218141"/>
                </a:moveTo>
                <a:cubicBezTo>
                  <a:pt x="73959" y="141941"/>
                  <a:pt x="147918" y="65741"/>
                  <a:pt x="206188" y="29882"/>
                </a:cubicBezTo>
                <a:cubicBezTo>
                  <a:pt x="264458" y="-5977"/>
                  <a:pt x="307040" y="-1495"/>
                  <a:pt x="349623" y="2988"/>
                </a:cubicBezTo>
              </a:path>
            </a:pathLst>
          </a:custGeom>
          <a:noFill/>
          <a:ln w="19050">
            <a:solidFill>
              <a:schemeClr val="accent4"/>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FA92207-7F22-0246-886F-62DB4C671937}"/>
              </a:ext>
            </a:extLst>
          </p:cNvPr>
          <p:cNvSpPr txBox="1"/>
          <p:nvPr/>
        </p:nvSpPr>
        <p:spPr>
          <a:xfrm>
            <a:off x="7368988" y="1574800"/>
            <a:ext cx="806823" cy="322730"/>
          </a:xfrm>
          <a:prstGeom prst="rect">
            <a:avLst/>
          </a:prstGeom>
          <a:noFill/>
        </p:spPr>
        <p:txBody>
          <a:bodyPr wrap="square" lIns="0" tIns="0" rIns="0" bIns="0" rtlCol="0">
            <a:noAutofit/>
          </a:bodyPr>
          <a:lstStyle/>
          <a:p>
            <a:pPr algn="l"/>
            <a:r>
              <a:rPr lang="en-GB" sz="1100" dirty="0">
                <a:solidFill>
                  <a:schemeClr val="accent4"/>
                </a:solidFill>
                <a:latin typeface="Chalkboard" panose="03050602040202020205" pitchFamily="66" charset="77"/>
              </a:rPr>
              <a:t>Worst case investments</a:t>
            </a:r>
          </a:p>
        </p:txBody>
      </p:sp>
      <p:sp>
        <p:nvSpPr>
          <p:cNvPr id="8" name="Freeform 7">
            <a:extLst>
              <a:ext uri="{FF2B5EF4-FFF2-40B4-BE49-F238E27FC236}">
                <a16:creationId xmlns:a16="http://schemas.microsoft.com/office/drawing/2014/main" id="{EC8F0F4C-6A34-684F-9F07-5707AD82D134}"/>
              </a:ext>
            </a:extLst>
          </p:cNvPr>
          <p:cNvSpPr/>
          <p:nvPr/>
        </p:nvSpPr>
        <p:spPr>
          <a:xfrm>
            <a:off x="6858000" y="3281082"/>
            <a:ext cx="80682" cy="430306"/>
          </a:xfrm>
          <a:custGeom>
            <a:avLst/>
            <a:gdLst>
              <a:gd name="connsiteX0" fmla="*/ 80682 w 80682"/>
              <a:gd name="connsiteY0" fmla="*/ 430306 h 430306"/>
              <a:gd name="connsiteX1" fmla="*/ 26894 w 80682"/>
              <a:gd name="connsiteY1" fmla="*/ 242047 h 430306"/>
              <a:gd name="connsiteX2" fmla="*/ 0 w 80682"/>
              <a:gd name="connsiteY2" fmla="*/ 0 h 430306"/>
            </a:gdLst>
            <a:ahLst/>
            <a:cxnLst>
              <a:cxn ang="0">
                <a:pos x="connsiteX0" y="connsiteY0"/>
              </a:cxn>
              <a:cxn ang="0">
                <a:pos x="connsiteX1" y="connsiteY1"/>
              </a:cxn>
              <a:cxn ang="0">
                <a:pos x="connsiteX2" y="connsiteY2"/>
              </a:cxn>
            </a:cxnLst>
            <a:rect l="l" t="t" r="r" b="b"/>
            <a:pathLst>
              <a:path w="80682" h="430306">
                <a:moveTo>
                  <a:pt x="80682" y="430306"/>
                </a:moveTo>
                <a:cubicBezTo>
                  <a:pt x="60511" y="372035"/>
                  <a:pt x="40341" y="313765"/>
                  <a:pt x="26894" y="242047"/>
                </a:cubicBezTo>
                <a:cubicBezTo>
                  <a:pt x="13447" y="170329"/>
                  <a:pt x="6723" y="85164"/>
                  <a:pt x="0" y="0"/>
                </a:cubicBezTo>
              </a:path>
            </a:pathLst>
          </a:custGeom>
          <a:noFill/>
          <a:ln w="19050">
            <a:solidFill>
              <a:schemeClr val="accent2"/>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CA9A5DD-1E4A-7044-AB24-72102402872F}"/>
              </a:ext>
            </a:extLst>
          </p:cNvPr>
          <p:cNvSpPr txBox="1"/>
          <p:nvPr/>
        </p:nvSpPr>
        <p:spPr>
          <a:xfrm>
            <a:off x="6454588" y="2897465"/>
            <a:ext cx="806823" cy="322730"/>
          </a:xfrm>
          <a:prstGeom prst="rect">
            <a:avLst/>
          </a:prstGeom>
          <a:noFill/>
        </p:spPr>
        <p:txBody>
          <a:bodyPr wrap="square" lIns="0" tIns="0" rIns="0" bIns="0" rtlCol="0">
            <a:noAutofit/>
          </a:bodyPr>
          <a:lstStyle/>
          <a:p>
            <a:pPr algn="ctr"/>
            <a:r>
              <a:rPr lang="en-GB" sz="1100" dirty="0">
                <a:solidFill>
                  <a:schemeClr val="accent2"/>
                </a:solidFill>
                <a:latin typeface="Chalkboard" panose="03050602040202020205" pitchFamily="66" charset="77"/>
              </a:rPr>
              <a:t>Best case investments</a:t>
            </a:r>
          </a:p>
        </p:txBody>
      </p:sp>
    </p:spTree>
    <p:extLst>
      <p:ext uri="{BB962C8B-B14F-4D97-AF65-F5344CB8AC3E}">
        <p14:creationId xmlns:p14="http://schemas.microsoft.com/office/powerpoint/2010/main" val="180111680"/>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a:extLst>
              <a:ext uri="{FF2B5EF4-FFF2-40B4-BE49-F238E27FC236}">
                <a16:creationId xmlns:a16="http://schemas.microsoft.com/office/drawing/2014/main" id="{C5932506-8DAE-4648-A630-A90E8DAE8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204" y="3885597"/>
            <a:ext cx="5282547" cy="258418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0F22D12-9F04-0140-B71C-16F56DEE9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204" y="1041399"/>
            <a:ext cx="5282547" cy="257386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Selecting regions – state by state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7" y="1039660"/>
            <a:ext cx="4179313" cy="5379319"/>
          </a:xfrm>
        </p:spPr>
        <p:txBody>
          <a:bodyPr>
            <a:normAutofit/>
          </a:bodyPr>
          <a:lstStyle/>
          <a:p>
            <a:pPr>
              <a:spcBef>
                <a:spcPts val="1800"/>
              </a:spcBef>
              <a:spcAft>
                <a:spcPts val="0"/>
              </a:spcAft>
            </a:pPr>
            <a:r>
              <a:rPr lang="en-US" sz="2400" dirty="0"/>
              <a:t>Trend has not been felt consistently across the country – especially during economic downturns</a:t>
            </a:r>
          </a:p>
          <a:p>
            <a:pPr>
              <a:spcBef>
                <a:spcPts val="1800"/>
              </a:spcBef>
              <a:spcAft>
                <a:spcPts val="0"/>
              </a:spcAft>
            </a:pPr>
            <a:r>
              <a:rPr lang="en-US" sz="2400" dirty="0"/>
              <a:t>Many regions with strong recent growth have simply been recovering from downturns</a:t>
            </a:r>
          </a:p>
          <a:p>
            <a:pPr>
              <a:spcBef>
                <a:spcPts val="1800"/>
              </a:spcBef>
              <a:spcAft>
                <a:spcPts val="0"/>
              </a:spcAft>
            </a:pPr>
            <a:r>
              <a:rPr lang="en-US" sz="2400" dirty="0"/>
              <a:t>We should consider the risk of a region’s vulnerability to economic shocks when choosing where to invest</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4</a:t>
            </a:fld>
            <a:endParaRPr lang="en-US" dirty="0"/>
          </a:p>
        </p:txBody>
      </p:sp>
      <p:sp>
        <p:nvSpPr>
          <p:cNvPr id="8" name="Rectangle 7">
            <a:extLst>
              <a:ext uri="{FF2B5EF4-FFF2-40B4-BE49-F238E27FC236}">
                <a16:creationId xmlns:a16="http://schemas.microsoft.com/office/drawing/2014/main" id="{C4C48908-B910-7F45-B9B8-5790773B5027}"/>
              </a:ext>
            </a:extLst>
          </p:cNvPr>
          <p:cNvSpPr/>
          <p:nvPr/>
        </p:nvSpPr>
        <p:spPr>
          <a:xfrm>
            <a:off x="6925733" y="853006"/>
            <a:ext cx="4622800" cy="42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solidFill>
                  <a:schemeClr val="accent6"/>
                </a:solidFill>
                <a:latin typeface="Barlow Medium" pitchFamily="2" charset="77"/>
              </a:rPr>
              <a:t>April ‘07 – April ‘12  </a:t>
            </a:r>
            <a:r>
              <a:rPr lang="en-GB" sz="1200" i="1" dirty="0">
                <a:solidFill>
                  <a:schemeClr val="accent6"/>
                </a:solidFill>
                <a:latin typeface="Barlow Light" pitchFamily="2" charset="77"/>
              </a:rPr>
              <a:t>Average Region Price Growth by State</a:t>
            </a:r>
          </a:p>
        </p:txBody>
      </p:sp>
      <p:sp>
        <p:nvSpPr>
          <p:cNvPr id="9" name="Rectangle 8">
            <a:extLst>
              <a:ext uri="{FF2B5EF4-FFF2-40B4-BE49-F238E27FC236}">
                <a16:creationId xmlns:a16="http://schemas.microsoft.com/office/drawing/2014/main" id="{F9CFEB99-16D3-094C-B2E4-D3FC7C5EBAA5}"/>
              </a:ext>
            </a:extLst>
          </p:cNvPr>
          <p:cNvSpPr/>
          <p:nvPr/>
        </p:nvSpPr>
        <p:spPr>
          <a:xfrm>
            <a:off x="6925733" y="3675900"/>
            <a:ext cx="4622800" cy="42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dirty="0">
                <a:solidFill>
                  <a:schemeClr val="accent6"/>
                </a:solidFill>
                <a:latin typeface="Barlow Medium" pitchFamily="2" charset="77"/>
              </a:rPr>
              <a:t>April ‘12 – April ‘18  </a:t>
            </a:r>
            <a:r>
              <a:rPr lang="en-GB" sz="1200" i="1" dirty="0">
                <a:solidFill>
                  <a:schemeClr val="accent6"/>
                </a:solidFill>
                <a:latin typeface="Barlow Light" pitchFamily="2" charset="77"/>
              </a:rPr>
              <a:t>Average Region Price Growth by State</a:t>
            </a:r>
          </a:p>
        </p:txBody>
      </p:sp>
    </p:spTree>
    <p:extLst>
      <p:ext uri="{BB962C8B-B14F-4D97-AF65-F5344CB8AC3E}">
        <p14:creationId xmlns:p14="http://schemas.microsoft.com/office/powerpoint/2010/main" val="2705171635"/>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Selecting regions – ‘Growth Regions’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8" y="1039660"/>
            <a:ext cx="3662603" cy="5379319"/>
          </a:xfrm>
        </p:spPr>
        <p:txBody>
          <a:bodyPr>
            <a:normAutofit fontScale="92500" lnSpcReduction="10000"/>
          </a:bodyPr>
          <a:lstStyle/>
          <a:p>
            <a:pPr>
              <a:spcBef>
                <a:spcPts val="1800"/>
              </a:spcBef>
              <a:spcAft>
                <a:spcPts val="0"/>
              </a:spcAft>
            </a:pPr>
            <a:r>
              <a:rPr lang="en-US" sz="2400" dirty="0"/>
              <a:t>CB91 narrowed down the initial 14,103 regions by considering how their values changed in the two key periods before and after 2012</a:t>
            </a:r>
          </a:p>
          <a:p>
            <a:pPr>
              <a:spcBef>
                <a:spcPts val="1800"/>
              </a:spcBef>
              <a:spcAft>
                <a:spcPts val="0"/>
              </a:spcAft>
            </a:pPr>
            <a:r>
              <a:rPr lang="en-US" sz="2400" dirty="0"/>
              <a:t>It isolated those regions that had above average growth in the downturn between 2007 and 2012, then above average growth from 2012 to 2018</a:t>
            </a:r>
          </a:p>
          <a:p>
            <a:pPr>
              <a:spcBef>
                <a:spcPts val="1800"/>
              </a:spcBef>
              <a:spcAft>
                <a:spcPts val="0"/>
              </a:spcAft>
            </a:pPr>
            <a:r>
              <a:rPr lang="en-US" sz="2400" dirty="0"/>
              <a:t>This left 1,737 (12%) so-called ‘Growth Regions’ for further consideration </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5</a:t>
            </a:fld>
            <a:endParaRPr lang="en-US" dirty="0"/>
          </a:p>
        </p:txBody>
      </p:sp>
      <p:pic>
        <p:nvPicPr>
          <p:cNvPr id="5124" name="Picture 4">
            <a:extLst>
              <a:ext uri="{FF2B5EF4-FFF2-40B4-BE49-F238E27FC236}">
                <a16:creationId xmlns:a16="http://schemas.microsoft.com/office/drawing/2014/main" id="{EE3C296D-1640-1944-BD98-C420514B5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570" y="826718"/>
            <a:ext cx="5791316" cy="56705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CC20D61-73DD-1E4C-8AC4-3FCF8B181FA6}"/>
              </a:ext>
            </a:extLst>
          </p:cNvPr>
          <p:cNvSpPr/>
          <p:nvPr/>
        </p:nvSpPr>
        <p:spPr>
          <a:xfrm>
            <a:off x="10668000" y="1188639"/>
            <a:ext cx="812800" cy="504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i="1" dirty="0">
                <a:solidFill>
                  <a:schemeClr val="accent4"/>
                </a:solidFill>
                <a:latin typeface="Barlow ExtraLight" pitchFamily="2" charset="77"/>
              </a:rPr>
              <a:t>Growth Regions</a:t>
            </a:r>
          </a:p>
        </p:txBody>
      </p:sp>
    </p:spTree>
    <p:extLst>
      <p:ext uri="{BB962C8B-B14F-4D97-AF65-F5344CB8AC3E}">
        <p14:creationId xmlns:p14="http://schemas.microsoft.com/office/powerpoint/2010/main" val="4040438581"/>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Selecting regions – ‘Growth Region’ characteristics</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8" y="1039660"/>
            <a:ext cx="3662603" cy="5379319"/>
          </a:xfrm>
        </p:spPr>
        <p:txBody>
          <a:bodyPr>
            <a:normAutofit/>
          </a:bodyPr>
          <a:lstStyle/>
          <a:p>
            <a:pPr>
              <a:spcBef>
                <a:spcPts val="1800"/>
              </a:spcBef>
              <a:spcAft>
                <a:spcPts val="0"/>
              </a:spcAft>
            </a:pPr>
            <a:r>
              <a:rPr lang="en-US" sz="2400" dirty="0"/>
              <a:t>Growth Regions have grown faster since 2007, but also grew more slowly up to 2007</a:t>
            </a:r>
          </a:p>
          <a:p>
            <a:pPr>
              <a:spcBef>
                <a:spcPts val="1800"/>
              </a:spcBef>
              <a:spcAft>
                <a:spcPts val="0"/>
              </a:spcAft>
            </a:pPr>
            <a:r>
              <a:rPr lang="en-US" sz="2400" dirty="0"/>
              <a:t>Growth Regions tend to be larger on average than non-growth regions</a:t>
            </a:r>
          </a:p>
          <a:p>
            <a:pPr>
              <a:spcBef>
                <a:spcPts val="1800"/>
              </a:spcBef>
              <a:spcAft>
                <a:spcPts val="0"/>
              </a:spcAft>
            </a:pPr>
            <a:r>
              <a:rPr lang="en-US" sz="2400" dirty="0"/>
              <a:t>A high share of regions in Colorado, Utah, North Dakota, and Texas are Growth Regions</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6</a:t>
            </a:fld>
            <a:endParaRPr lang="en-US" dirty="0"/>
          </a:p>
        </p:txBody>
      </p:sp>
      <p:grpSp>
        <p:nvGrpSpPr>
          <p:cNvPr id="7" name="Group 6">
            <a:extLst>
              <a:ext uri="{FF2B5EF4-FFF2-40B4-BE49-F238E27FC236}">
                <a16:creationId xmlns:a16="http://schemas.microsoft.com/office/drawing/2014/main" id="{1374116B-A7FA-D34B-B6FA-54B5C3B1AE2C}"/>
              </a:ext>
            </a:extLst>
          </p:cNvPr>
          <p:cNvGrpSpPr/>
          <p:nvPr/>
        </p:nvGrpSpPr>
        <p:grpSpPr>
          <a:xfrm>
            <a:off x="6409427" y="981876"/>
            <a:ext cx="5367050" cy="5518156"/>
            <a:chOff x="6409427" y="981876"/>
            <a:chExt cx="5367050" cy="5518156"/>
          </a:xfrm>
        </p:grpSpPr>
        <p:grpSp>
          <p:nvGrpSpPr>
            <p:cNvPr id="4" name="Group 3">
              <a:extLst>
                <a:ext uri="{FF2B5EF4-FFF2-40B4-BE49-F238E27FC236}">
                  <a16:creationId xmlns:a16="http://schemas.microsoft.com/office/drawing/2014/main" id="{9021BD64-CB7A-5341-AEE0-850C5563932D}"/>
                </a:ext>
              </a:extLst>
            </p:cNvPr>
            <p:cNvGrpSpPr/>
            <p:nvPr/>
          </p:nvGrpSpPr>
          <p:grpSpPr>
            <a:xfrm>
              <a:off x="6409427" y="3669098"/>
              <a:ext cx="5367050" cy="2830934"/>
              <a:chOff x="6400800" y="3701778"/>
              <a:chExt cx="5419571" cy="2858637"/>
            </a:xfrm>
          </p:grpSpPr>
          <p:pic>
            <p:nvPicPr>
              <p:cNvPr id="6154" name="Picture 10">
                <a:extLst>
                  <a:ext uri="{FF2B5EF4-FFF2-40B4-BE49-F238E27FC236}">
                    <a16:creationId xmlns:a16="http://schemas.microsoft.com/office/drawing/2014/main" id="{CCCAFFC0-1FEC-A140-8C3F-F414DCB5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909201"/>
                <a:ext cx="5419571" cy="265121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2F0D378-5ECB-4142-AE13-A5747A51C26F}"/>
                  </a:ext>
                </a:extLst>
              </p:cNvPr>
              <p:cNvSpPr/>
              <p:nvPr/>
            </p:nvSpPr>
            <p:spPr>
              <a:xfrm>
                <a:off x="6925733" y="3701778"/>
                <a:ext cx="4622800" cy="42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200" b="1" dirty="0">
                    <a:solidFill>
                      <a:schemeClr val="accent6"/>
                    </a:solidFill>
                    <a:latin typeface="Barlow Light" pitchFamily="2" charset="77"/>
                  </a:rPr>
                  <a:t>Share of State’s Regions </a:t>
                </a:r>
                <a:r>
                  <a:rPr lang="en-GB" sz="1200" i="1" dirty="0">
                    <a:solidFill>
                      <a:schemeClr val="accent6"/>
                    </a:solidFill>
                    <a:latin typeface="Barlow Light" pitchFamily="2" charset="77"/>
                  </a:rPr>
                  <a:t>in ‘Growth Group’</a:t>
                </a:r>
              </a:p>
            </p:txBody>
          </p:sp>
        </p:grpSp>
        <p:pic>
          <p:nvPicPr>
            <p:cNvPr id="6156" name="Picture 12">
              <a:extLst>
                <a:ext uri="{FF2B5EF4-FFF2-40B4-BE49-F238E27FC236}">
                  <a16:creationId xmlns:a16="http://schemas.microsoft.com/office/drawing/2014/main" id="{9BA40B31-03F2-8A45-AB67-741C87452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773" y="981876"/>
              <a:ext cx="2419703" cy="250162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81C153D1-BAC4-FE47-9784-6D161D362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8441" y="981876"/>
              <a:ext cx="2533127" cy="250162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Left Arrow 2">
            <a:extLst>
              <a:ext uri="{FF2B5EF4-FFF2-40B4-BE49-F238E27FC236}">
                <a16:creationId xmlns:a16="http://schemas.microsoft.com/office/drawing/2014/main" id="{D24E959E-5419-3B49-8CDE-CE41370DDA07}"/>
              </a:ext>
            </a:extLst>
          </p:cNvPr>
          <p:cNvSpPr/>
          <p:nvPr/>
        </p:nvSpPr>
        <p:spPr>
          <a:xfrm>
            <a:off x="9690847" y="2794103"/>
            <a:ext cx="2008094" cy="397333"/>
          </a:xfrm>
          <a:prstGeom prst="leftArrow">
            <a:avLst>
              <a:gd name="adj1" fmla="val 64460"/>
              <a:gd name="adj2" fmla="val 80423"/>
            </a:avLst>
          </a:prstGeom>
          <a:gradFill flip="none" rotWithShape="1">
            <a:gsLst>
              <a:gs pos="24000">
                <a:schemeClr val="bg1"/>
              </a:gs>
              <a:gs pos="82000">
                <a:schemeClr val="accent1">
                  <a:lumMod val="30000"/>
                  <a:lumOff val="7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36000" rtlCol="0" anchor="ctr"/>
          <a:lstStyle/>
          <a:p>
            <a:r>
              <a:rPr lang="en-GB" sz="1200" i="1" dirty="0">
                <a:solidFill>
                  <a:schemeClr val="accent5"/>
                </a:solidFill>
                <a:latin typeface="Barlow Light" pitchFamily="2" charset="77"/>
              </a:rPr>
              <a:t>Larger regions</a:t>
            </a:r>
          </a:p>
        </p:txBody>
      </p:sp>
    </p:spTree>
    <p:extLst>
      <p:ext uri="{BB962C8B-B14F-4D97-AF65-F5344CB8AC3E}">
        <p14:creationId xmlns:p14="http://schemas.microsoft.com/office/powerpoint/2010/main" val="367599613"/>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D607-E6FF-2540-855A-09896F4DD6D5}"/>
              </a:ext>
            </a:extLst>
          </p:cNvPr>
          <p:cNvSpPr>
            <a:spLocks noGrp="1"/>
          </p:cNvSpPr>
          <p:nvPr>
            <p:ph type="title"/>
          </p:nvPr>
        </p:nvSpPr>
        <p:spPr/>
        <p:txBody>
          <a:bodyPr/>
          <a:lstStyle/>
          <a:p>
            <a:r>
              <a:rPr lang="en-GB" dirty="0"/>
              <a:t>Forecasting house prices – model building</a:t>
            </a:r>
          </a:p>
        </p:txBody>
      </p:sp>
      <p:sp>
        <p:nvSpPr>
          <p:cNvPr id="3" name="Content Placeholder 2">
            <a:extLst>
              <a:ext uri="{FF2B5EF4-FFF2-40B4-BE49-F238E27FC236}">
                <a16:creationId xmlns:a16="http://schemas.microsoft.com/office/drawing/2014/main" id="{A833F095-1CEF-8E4C-BE11-09155AA8F44C}"/>
              </a:ext>
            </a:extLst>
          </p:cNvPr>
          <p:cNvSpPr>
            <a:spLocks noGrp="1"/>
          </p:cNvSpPr>
          <p:nvPr>
            <p:ph idx="1"/>
          </p:nvPr>
        </p:nvSpPr>
        <p:spPr/>
        <p:txBody>
          <a:bodyPr/>
          <a:lstStyle/>
          <a:p>
            <a:r>
              <a:rPr lang="en-GB" dirty="0"/>
              <a:t>CB91 has used ARIMA models to forecast house prices on a region-by-region basis</a:t>
            </a:r>
          </a:p>
          <a:p>
            <a:r>
              <a:rPr lang="en-GB" dirty="0"/>
              <a:t>This kind of modelling has advantages:</a:t>
            </a:r>
          </a:p>
          <a:p>
            <a:pPr lvl="1" indent="-300600">
              <a:buFont typeface=".Lucida Grande UI Regular"/>
              <a:buChar char="↑"/>
            </a:pPr>
            <a:r>
              <a:rPr lang="en-GB" sz="2000" dirty="0">
                <a:solidFill>
                  <a:schemeClr val="accent2"/>
                </a:solidFill>
              </a:rPr>
              <a:t>ARIMA modelling can deal with a wide range of time series types</a:t>
            </a:r>
          </a:p>
          <a:p>
            <a:pPr lvl="1" indent="-300600">
              <a:buFont typeface=".Lucida Grande UI Regular"/>
              <a:buChar char="↑"/>
            </a:pPr>
            <a:r>
              <a:rPr lang="en-GB" sz="2000" dirty="0">
                <a:solidFill>
                  <a:schemeClr val="accent2"/>
                </a:solidFill>
              </a:rPr>
              <a:t>We can fit a bespoke model for each region, allowing us to account for growth dynamics specific to that region</a:t>
            </a:r>
          </a:p>
          <a:p>
            <a:pPr lvl="1" indent="-300600">
              <a:buFont typeface=".Lucida Grande UI Regular"/>
              <a:buChar char="↑"/>
            </a:pPr>
            <a:r>
              <a:rPr lang="en-GB" sz="2000" dirty="0">
                <a:solidFill>
                  <a:schemeClr val="accent2"/>
                </a:solidFill>
              </a:rPr>
              <a:t>We can forecast a range of future values, within a given confidence interval</a:t>
            </a:r>
          </a:p>
          <a:p>
            <a:r>
              <a:rPr lang="en-GB" dirty="0"/>
              <a:t>However, there are limitations we should be aware of:</a:t>
            </a:r>
          </a:p>
          <a:p>
            <a:pPr lvl="1" indent="-300600">
              <a:buFont typeface=".Lucida Grande UI Regular"/>
              <a:buChar char="↓"/>
            </a:pPr>
            <a:r>
              <a:rPr lang="en-GB" sz="2000" dirty="0">
                <a:solidFill>
                  <a:schemeClr val="accent4"/>
                </a:solidFill>
              </a:rPr>
              <a:t>It can not account for freak exogenous events, such as the financial crisis</a:t>
            </a:r>
          </a:p>
          <a:p>
            <a:pPr lvl="1" indent="-300600">
              <a:buFont typeface=".Lucida Grande UI Regular"/>
              <a:buChar char="↓"/>
            </a:pPr>
            <a:r>
              <a:rPr lang="en-GB" sz="2000" dirty="0">
                <a:solidFill>
                  <a:schemeClr val="accent4"/>
                </a:solidFill>
              </a:rPr>
              <a:t>Sometimes, data is such that no ARIMA model can be fit. In these cases, we do not consider the region for investment, as its prices are evidently too unpredictable</a:t>
            </a:r>
          </a:p>
        </p:txBody>
      </p:sp>
      <p:sp>
        <p:nvSpPr>
          <p:cNvPr id="4" name="Slide Number Placeholder 3">
            <a:extLst>
              <a:ext uri="{FF2B5EF4-FFF2-40B4-BE49-F238E27FC236}">
                <a16:creationId xmlns:a16="http://schemas.microsoft.com/office/drawing/2014/main" id="{2DED76A7-C4DC-A84C-8241-42482041D1A3}"/>
              </a:ext>
            </a:extLst>
          </p:cNvPr>
          <p:cNvSpPr>
            <a:spLocks noGrp="1"/>
          </p:cNvSpPr>
          <p:nvPr>
            <p:ph type="sldNum" sz="quarter" idx="12"/>
          </p:nvPr>
        </p:nvSpPr>
        <p:spPr/>
        <p:txBody>
          <a:bodyPr/>
          <a:lstStyle/>
          <a:p>
            <a:fld id="{8E8172A1-F9DC-4C46-BE7C-DD506D7316EF}" type="slidenum">
              <a:rPr lang="en-US" smtClean="0"/>
              <a:pPr/>
              <a:t>7</a:t>
            </a:fld>
            <a:endParaRPr lang="en-US" dirty="0"/>
          </a:p>
        </p:txBody>
      </p:sp>
      <p:sp>
        <p:nvSpPr>
          <p:cNvPr id="5" name="Footer Placeholder 4">
            <a:extLst>
              <a:ext uri="{FF2B5EF4-FFF2-40B4-BE49-F238E27FC236}">
                <a16:creationId xmlns:a16="http://schemas.microsoft.com/office/drawing/2014/main" id="{8E651695-CF82-364A-A1C9-5FBC20C552EB}"/>
              </a:ext>
            </a:extLst>
          </p:cNvPr>
          <p:cNvSpPr>
            <a:spLocks noGrp="1"/>
          </p:cNvSpPr>
          <p:nvPr>
            <p:ph type="ftr" sz="quarter" idx="11"/>
          </p:nvPr>
        </p:nvSpPr>
        <p:spPr/>
        <p:txBody>
          <a:bodyPr/>
          <a:lstStyle/>
          <a:p>
            <a:r>
              <a:rPr lang="en-US" dirty="0"/>
              <a:t>Further information on ARIMA modelling is available in the appendix </a:t>
            </a:r>
          </a:p>
        </p:txBody>
      </p:sp>
    </p:spTree>
    <p:extLst>
      <p:ext uri="{BB962C8B-B14F-4D97-AF65-F5344CB8AC3E}">
        <p14:creationId xmlns:p14="http://schemas.microsoft.com/office/powerpoint/2010/main" val="3638792779"/>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D607-E6FF-2540-855A-09896F4DD6D5}"/>
              </a:ext>
            </a:extLst>
          </p:cNvPr>
          <p:cNvSpPr>
            <a:spLocks noGrp="1"/>
          </p:cNvSpPr>
          <p:nvPr>
            <p:ph type="title"/>
          </p:nvPr>
        </p:nvSpPr>
        <p:spPr/>
        <p:txBody>
          <a:bodyPr/>
          <a:lstStyle/>
          <a:p>
            <a:r>
              <a:rPr lang="en-GB" dirty="0"/>
              <a:t>Forecasting house prices – risk vs. reward</a:t>
            </a:r>
          </a:p>
        </p:txBody>
      </p:sp>
      <p:sp>
        <p:nvSpPr>
          <p:cNvPr id="4" name="Slide Number Placeholder 3">
            <a:extLst>
              <a:ext uri="{FF2B5EF4-FFF2-40B4-BE49-F238E27FC236}">
                <a16:creationId xmlns:a16="http://schemas.microsoft.com/office/drawing/2014/main" id="{2DED76A7-C4DC-A84C-8241-42482041D1A3}"/>
              </a:ext>
            </a:extLst>
          </p:cNvPr>
          <p:cNvSpPr>
            <a:spLocks noGrp="1"/>
          </p:cNvSpPr>
          <p:nvPr>
            <p:ph type="sldNum" sz="quarter" idx="12"/>
          </p:nvPr>
        </p:nvSpPr>
        <p:spPr/>
        <p:txBody>
          <a:bodyPr/>
          <a:lstStyle/>
          <a:p>
            <a:fld id="{8E8172A1-F9DC-4C46-BE7C-DD506D7316EF}" type="slidenum">
              <a:rPr lang="en-US" smtClean="0"/>
              <a:pPr/>
              <a:t>8</a:t>
            </a:fld>
            <a:endParaRPr lang="en-US" dirty="0"/>
          </a:p>
        </p:txBody>
      </p:sp>
      <p:sp>
        <p:nvSpPr>
          <p:cNvPr id="5" name="Content Placeholder 1">
            <a:extLst>
              <a:ext uri="{FF2B5EF4-FFF2-40B4-BE49-F238E27FC236}">
                <a16:creationId xmlns:a16="http://schemas.microsoft.com/office/drawing/2014/main" id="{3E12E992-B992-344C-815C-6EA2CC48A625}"/>
              </a:ext>
            </a:extLst>
          </p:cNvPr>
          <p:cNvSpPr>
            <a:spLocks noGrp="1"/>
          </p:cNvSpPr>
          <p:nvPr>
            <p:ph idx="1"/>
          </p:nvPr>
        </p:nvSpPr>
        <p:spPr>
          <a:xfrm>
            <a:off x="1815088" y="1039660"/>
            <a:ext cx="3695701" cy="5379319"/>
          </a:xfrm>
        </p:spPr>
        <p:txBody>
          <a:bodyPr>
            <a:normAutofit/>
          </a:bodyPr>
          <a:lstStyle/>
          <a:p>
            <a:pPr>
              <a:spcBef>
                <a:spcPts val="1800"/>
              </a:spcBef>
              <a:spcAft>
                <a:spcPts val="0"/>
              </a:spcAft>
            </a:pPr>
            <a:r>
              <a:rPr lang="en-US" sz="2400" dirty="0"/>
              <a:t>Some regions are forecast to experience very strong growth</a:t>
            </a:r>
          </a:p>
          <a:p>
            <a:pPr>
              <a:spcBef>
                <a:spcPts val="1800"/>
              </a:spcBef>
              <a:spcAft>
                <a:spcPts val="0"/>
              </a:spcAft>
            </a:pPr>
            <a:r>
              <a:rPr lang="en-US" sz="2400" dirty="0"/>
              <a:t>However, some forecasts come with a very wide range – and would therefore make for risky investments</a:t>
            </a:r>
          </a:p>
          <a:p>
            <a:pPr>
              <a:spcBef>
                <a:spcPts val="1800"/>
              </a:spcBef>
              <a:spcAft>
                <a:spcPts val="0"/>
              </a:spcAft>
            </a:pPr>
            <a:r>
              <a:rPr lang="en-US" sz="2400" dirty="0"/>
              <a:t>We should select regions that have strong growth potential, but limited risk</a:t>
            </a:r>
          </a:p>
        </p:txBody>
      </p:sp>
      <p:grpSp>
        <p:nvGrpSpPr>
          <p:cNvPr id="11" name="Group 10">
            <a:extLst>
              <a:ext uri="{FF2B5EF4-FFF2-40B4-BE49-F238E27FC236}">
                <a16:creationId xmlns:a16="http://schemas.microsoft.com/office/drawing/2014/main" id="{BDD06AA1-0EA1-4448-844C-8843C8F0EEF7}"/>
              </a:ext>
            </a:extLst>
          </p:cNvPr>
          <p:cNvGrpSpPr/>
          <p:nvPr/>
        </p:nvGrpSpPr>
        <p:grpSpPr>
          <a:xfrm>
            <a:off x="5873689" y="965771"/>
            <a:ext cx="6014699" cy="5635770"/>
            <a:chOff x="5677713" y="844453"/>
            <a:chExt cx="6144174" cy="5757088"/>
          </a:xfrm>
        </p:grpSpPr>
        <p:pic>
          <p:nvPicPr>
            <p:cNvPr id="19" name="Picture 8">
              <a:extLst>
                <a:ext uri="{FF2B5EF4-FFF2-40B4-BE49-F238E27FC236}">
                  <a16:creationId xmlns:a16="http://schemas.microsoft.com/office/drawing/2014/main" id="{4DFA5C50-70F5-B64D-A5D8-FD0D62A9B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713" y="3010328"/>
              <a:ext cx="6144174" cy="35912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10AD3E7-8B00-2A42-AD61-7B0AC281429E}"/>
                </a:ext>
              </a:extLst>
            </p:cNvPr>
            <p:cNvSpPr txBox="1"/>
            <p:nvPr/>
          </p:nvSpPr>
          <p:spPr>
            <a:xfrm>
              <a:off x="10756035" y="3406589"/>
              <a:ext cx="677580" cy="322730"/>
            </a:xfrm>
            <a:prstGeom prst="rect">
              <a:avLst/>
            </a:prstGeom>
            <a:noFill/>
          </p:spPr>
          <p:txBody>
            <a:bodyPr wrap="square" lIns="0" tIns="0" rIns="0" bIns="0" rtlCol="0">
              <a:noAutofit/>
            </a:bodyPr>
            <a:lstStyle/>
            <a:p>
              <a:pPr algn="r"/>
              <a:r>
                <a:rPr lang="en-GB" sz="900" dirty="0">
                  <a:solidFill>
                    <a:schemeClr val="accent4"/>
                  </a:solidFill>
                  <a:latin typeface="Chalkboard" panose="03050602040202020205" pitchFamily="66" charset="77"/>
                </a:rPr>
                <a:t>High Risk High Reward</a:t>
              </a:r>
            </a:p>
          </p:txBody>
        </p:sp>
        <p:sp>
          <p:nvSpPr>
            <p:cNvPr id="13" name="TextBox 12">
              <a:extLst>
                <a:ext uri="{FF2B5EF4-FFF2-40B4-BE49-F238E27FC236}">
                  <a16:creationId xmlns:a16="http://schemas.microsoft.com/office/drawing/2014/main" id="{C461E1AC-1FCE-674B-BC04-8046525D053C}"/>
                </a:ext>
              </a:extLst>
            </p:cNvPr>
            <p:cNvSpPr txBox="1"/>
            <p:nvPr/>
          </p:nvSpPr>
          <p:spPr>
            <a:xfrm>
              <a:off x="10664575" y="5878016"/>
              <a:ext cx="769040" cy="322730"/>
            </a:xfrm>
            <a:prstGeom prst="rect">
              <a:avLst/>
            </a:prstGeom>
            <a:noFill/>
          </p:spPr>
          <p:txBody>
            <a:bodyPr wrap="square" lIns="0" tIns="0" rIns="0" bIns="0" rtlCol="0">
              <a:noAutofit/>
            </a:bodyPr>
            <a:lstStyle/>
            <a:p>
              <a:pPr algn="r"/>
              <a:r>
                <a:rPr lang="en-GB" sz="1000" dirty="0">
                  <a:solidFill>
                    <a:schemeClr val="accent1"/>
                  </a:solidFill>
                  <a:latin typeface="Chalkboard" panose="03050602040202020205" pitchFamily="66" charset="77"/>
                </a:rPr>
                <a:t>Low Risk High Reward</a:t>
              </a:r>
            </a:p>
          </p:txBody>
        </p:sp>
        <p:pic>
          <p:nvPicPr>
            <p:cNvPr id="1038" name="Picture 14">
              <a:extLst>
                <a:ext uri="{FF2B5EF4-FFF2-40B4-BE49-F238E27FC236}">
                  <a16:creationId xmlns:a16="http://schemas.microsoft.com/office/drawing/2014/main" id="{CFAEC0EB-2F25-8948-B684-D552BFB45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209" y="844453"/>
              <a:ext cx="5928781" cy="1870059"/>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ular Callout 23">
            <a:extLst>
              <a:ext uri="{FF2B5EF4-FFF2-40B4-BE49-F238E27FC236}">
                <a16:creationId xmlns:a16="http://schemas.microsoft.com/office/drawing/2014/main" id="{4794D693-8A35-3241-8832-2AD693222666}"/>
              </a:ext>
            </a:extLst>
          </p:cNvPr>
          <p:cNvSpPr/>
          <p:nvPr/>
        </p:nvSpPr>
        <p:spPr>
          <a:xfrm>
            <a:off x="7782749" y="1355659"/>
            <a:ext cx="3173426" cy="525438"/>
          </a:xfrm>
          <a:prstGeom prst="wedgeRectCallout">
            <a:avLst>
              <a:gd name="adj1" fmla="val 29526"/>
              <a:gd name="adj2" fmla="val 72633"/>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ctr">
            <a:noAutofit/>
          </a:bodyPr>
          <a:lstStyle/>
          <a:p>
            <a:pPr algn="ctr"/>
            <a:r>
              <a:rPr lang="en-GB" sz="1200" dirty="0">
                <a:solidFill>
                  <a:schemeClr val="accent1"/>
                </a:solidFill>
                <a:latin typeface="Barlow" pitchFamily="2" charset="77"/>
              </a:rPr>
              <a:t>Pueblo County could have returns of anywhere between 21% and 766% in 10 years</a:t>
            </a:r>
          </a:p>
        </p:txBody>
      </p:sp>
    </p:spTree>
    <p:extLst>
      <p:ext uri="{BB962C8B-B14F-4D97-AF65-F5344CB8AC3E}">
        <p14:creationId xmlns:p14="http://schemas.microsoft.com/office/powerpoint/2010/main" val="646293863"/>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22847</TotalTime>
  <Words>1276</Words>
  <Application>Microsoft Macintosh PowerPoint</Application>
  <PresentationFormat>Widescreen</PresentationFormat>
  <Paragraphs>128</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.Lucida Grande UI Regular</vt:lpstr>
      <vt:lpstr>Arial</vt:lpstr>
      <vt:lpstr>Barlow</vt:lpstr>
      <vt:lpstr>Barlow ExtraLight</vt:lpstr>
      <vt:lpstr>Barlow Light</vt:lpstr>
      <vt:lpstr>Barlow Medium</vt:lpstr>
      <vt:lpstr>Barlow SemiBold</vt:lpstr>
      <vt:lpstr>Calibri</vt:lpstr>
      <vt:lpstr>Chalkboard</vt:lpstr>
      <vt:lpstr>Franklin Gothic Book</vt:lpstr>
      <vt:lpstr>System Font Regular</vt:lpstr>
      <vt:lpstr>Office Theme</vt:lpstr>
      <vt:lpstr>Section 4 Project</vt:lpstr>
      <vt:lpstr>Executive summary</vt:lpstr>
      <vt:lpstr>The business case – the market at a glance</vt:lpstr>
      <vt:lpstr>The business case – getting the best returns</vt:lpstr>
      <vt:lpstr>Selecting regions – state by state</vt:lpstr>
      <vt:lpstr>Selecting regions – ‘Growth Regions’</vt:lpstr>
      <vt:lpstr>Selecting regions – ‘Growth Region’ characteristics</vt:lpstr>
      <vt:lpstr>Forecasting house prices – model building</vt:lpstr>
      <vt:lpstr>Forecasting house prices – risk vs. reward</vt:lpstr>
      <vt:lpstr>CB91’s recommended regions</vt:lpstr>
      <vt:lpstr>CB91’s recommended regions</vt:lpstr>
      <vt:lpstr>Possible next steps</vt:lpstr>
      <vt:lpstr>Thank you for your time</vt:lpstr>
      <vt:lpstr>The ARIMA model – in more detail</vt:lpstr>
      <vt:lpstr>The ARIMA model – in more detail</vt:lpstr>
      <vt:lpstr>The ARIMA model – recommended regions</vt:lpstr>
      <vt:lpstr>Median regional house price by state</vt:lpstr>
      <vt:lpstr>Distribution of regional house price growth by state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234</cp:revision>
  <cp:lastPrinted>2019-09-11T13:09:36Z</cp:lastPrinted>
  <dcterms:created xsi:type="dcterms:W3CDTF">2019-05-29T16:03:49Z</dcterms:created>
  <dcterms:modified xsi:type="dcterms:W3CDTF">2019-10-25T08:29:29Z</dcterms:modified>
</cp:coreProperties>
</file>